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 id="2147483648" r:id="rId5"/>
    <p:sldMasterId id="2147483693" r:id="rId6"/>
    <p:sldMasterId id="2147483672" r:id="rId7"/>
  </p:sldMasterIdLst>
  <p:notesMasterIdLst>
    <p:notesMasterId r:id="rId25"/>
  </p:notesMasterIdLst>
  <p:sldIdLst>
    <p:sldId id="271" r:id="rId8"/>
    <p:sldId id="263" r:id="rId9"/>
    <p:sldId id="264" r:id="rId10"/>
    <p:sldId id="257" r:id="rId11"/>
    <p:sldId id="258" r:id="rId12"/>
    <p:sldId id="259" r:id="rId13"/>
    <p:sldId id="260" r:id="rId14"/>
    <p:sldId id="261" r:id="rId15"/>
    <p:sldId id="262" r:id="rId16"/>
    <p:sldId id="265" r:id="rId17"/>
    <p:sldId id="266" r:id="rId18"/>
    <p:sldId id="267" r:id="rId19"/>
    <p:sldId id="268" r:id="rId20"/>
    <p:sldId id="269" r:id="rId21"/>
    <p:sldId id="270" r:id="rId22"/>
    <p:sldId id="272"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1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D333E-A10E-4BE7-BC3A-9BE484CBB247}" type="datetimeFigureOut">
              <a:rPr lang="en-GB" smtClean="0"/>
              <a:t>25/04/2023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2BCDC-7A91-4E55-B236-30D8F3FD8A7E}" type="slidenum">
              <a:rPr lang="en-GB" smtClean="0"/>
              <a:t>‹#›</a:t>
            </a:fld>
            <a:endParaRPr lang="en-GB"/>
          </a:p>
        </p:txBody>
      </p:sp>
    </p:spTree>
    <p:extLst>
      <p:ext uri="{BB962C8B-B14F-4D97-AF65-F5344CB8AC3E}">
        <p14:creationId xmlns:p14="http://schemas.microsoft.com/office/powerpoint/2010/main" val="74056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Front Cover slide External with Dynamic Image – This slide can be used when presenting externally to clients - </a:t>
            </a:r>
            <a:r>
              <a:rPr lang="en-US"/>
              <a:t>You can edit each individual text box by clicking on them and typing your text</a:t>
            </a:r>
          </a:p>
          <a:p>
            <a:endParaRPr lang="en-US">
              <a:cs typeface="Calibri"/>
            </a:endParaRPr>
          </a:p>
        </p:txBody>
      </p:sp>
      <p:sp>
        <p:nvSpPr>
          <p:cNvPr id="4" name="Slide Number Placeholder 3"/>
          <p:cNvSpPr>
            <a:spLocks noGrp="1"/>
          </p:cNvSpPr>
          <p:nvPr>
            <p:ph type="sldNum" sz="quarter" idx="5"/>
          </p:nvPr>
        </p:nvSpPr>
        <p:spPr/>
        <p:txBody>
          <a:bodyPr/>
          <a:lstStyle/>
          <a:p>
            <a:fld id="{234AA6B4-D3D1-4742-83E2-CE41C60B26C1}" type="slidenum">
              <a:rPr lang="en-US" smtClean="0"/>
              <a:t>2</a:t>
            </a:fld>
            <a:endParaRPr lang="en-US"/>
          </a:p>
        </p:txBody>
      </p:sp>
    </p:spTree>
    <p:extLst>
      <p:ext uri="{BB962C8B-B14F-4D97-AF65-F5344CB8AC3E}">
        <p14:creationId xmlns:p14="http://schemas.microsoft.com/office/powerpoint/2010/main" val="80930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34AA6B4-D3D1-4742-83E2-CE41C60B26C1}" type="slidenum">
              <a:rPr lang="en-US" smtClean="0"/>
              <a:t>3</a:t>
            </a:fld>
            <a:endParaRPr lang="en-US"/>
          </a:p>
        </p:txBody>
      </p:sp>
    </p:spTree>
    <p:extLst>
      <p:ext uri="{BB962C8B-B14F-4D97-AF65-F5344CB8AC3E}">
        <p14:creationId xmlns:p14="http://schemas.microsoft.com/office/powerpoint/2010/main" val="164235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9A06C3-2F3A-FE41-8A4B-C80602EE2739}" type="slidenum">
              <a:rPr lang="en-US" smtClean="0"/>
              <a:t>8</a:t>
            </a:fld>
            <a:endParaRPr lang="en-US"/>
          </a:p>
        </p:txBody>
      </p:sp>
    </p:spTree>
    <p:extLst>
      <p:ext uri="{BB962C8B-B14F-4D97-AF65-F5344CB8AC3E}">
        <p14:creationId xmlns:p14="http://schemas.microsoft.com/office/powerpoint/2010/main" val="342609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3_Image">
    <p:spTree>
      <p:nvGrpSpPr>
        <p:cNvPr id="1" name=""/>
        <p:cNvGrpSpPr/>
        <p:nvPr/>
      </p:nvGrpSpPr>
      <p:grpSpPr>
        <a:xfrm>
          <a:off x="0" y="0"/>
          <a:ext cx="0" cy="0"/>
          <a:chOff x="0" y="0"/>
          <a:chExt cx="0" cy="0"/>
        </a:xfrm>
      </p:grpSpPr>
      <p:sp>
        <p:nvSpPr>
          <p:cNvPr id="486" name="Insert Picture Here 2018 Darker.png"/>
          <p:cNvSpPr>
            <a:spLocks noGrp="1"/>
          </p:cNvSpPr>
          <p:nvPr>
            <p:ph type="pic" sz="half" idx="13"/>
          </p:nvPr>
        </p:nvSpPr>
        <p:spPr>
          <a:xfrm>
            <a:off x="6794500" y="3429000"/>
            <a:ext cx="6096000" cy="3429000"/>
          </a:xfrm>
          <a:prstGeom prst="rect">
            <a:avLst/>
          </a:prstGeom>
        </p:spPr>
        <p:txBody>
          <a:bodyPr lIns="91439" tIns="45719" rIns="91439" bIns="45719">
            <a:noAutofit/>
          </a:bodyPr>
          <a:lstStyle/>
          <a:p>
            <a:endParaRPr/>
          </a:p>
        </p:txBody>
      </p:sp>
      <p:sp>
        <p:nvSpPr>
          <p:cNvPr id="487" name="Insert Picture Here 2018.png"/>
          <p:cNvSpPr>
            <a:spLocks noGrp="1"/>
          </p:cNvSpPr>
          <p:nvPr>
            <p:ph type="pic" sz="half" idx="14"/>
          </p:nvPr>
        </p:nvSpPr>
        <p:spPr>
          <a:xfrm>
            <a:off x="6794500" y="0"/>
            <a:ext cx="6096000" cy="3429000"/>
          </a:xfrm>
          <a:prstGeom prst="rect">
            <a:avLst/>
          </a:prstGeom>
        </p:spPr>
        <p:txBody>
          <a:bodyPr lIns="91439" tIns="45719" rIns="91439" bIns="45719">
            <a:noAutofit/>
          </a:bodyPr>
          <a:lstStyle/>
          <a:p>
            <a:endParaRPr/>
          </a:p>
        </p:txBody>
      </p:sp>
      <p:sp>
        <p:nvSpPr>
          <p:cNvPr id="488" name="Insert Picture Here 2018.png"/>
          <p:cNvSpPr>
            <a:spLocks noGrp="1"/>
          </p:cNvSpPr>
          <p:nvPr>
            <p:ph type="pic" sz="half" idx="15"/>
          </p:nvPr>
        </p:nvSpPr>
        <p:spPr>
          <a:xfrm>
            <a:off x="-1333495" y="1714501"/>
            <a:ext cx="6095979" cy="3428988"/>
          </a:xfrm>
          <a:prstGeom prst="rect">
            <a:avLst/>
          </a:prstGeom>
        </p:spPr>
        <p:txBody>
          <a:bodyPr lIns="91439" tIns="45719" rIns="91439" bIns="45719">
            <a:noAutofit/>
          </a:bodyPr>
          <a:lstStyle/>
          <a:p>
            <a:endParaRPr/>
          </a:p>
        </p:txBody>
      </p:sp>
      <p:sp>
        <p:nvSpPr>
          <p:cNvPr id="489" name="Shape"/>
          <p:cNvSpPr>
            <a:spLocks noGrp="1"/>
          </p:cNvSpPr>
          <p:nvPr>
            <p:ph type="body" idx="16"/>
          </p:nvPr>
        </p:nvSpPr>
        <p:spPr>
          <a:xfrm>
            <a:off x="1" y="-1"/>
            <a:ext cx="12192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00"/>
                </a:lnTo>
                <a:lnTo>
                  <a:pt x="6075" y="5400"/>
                </a:lnTo>
                <a:lnTo>
                  <a:pt x="6075" y="16200"/>
                </a:lnTo>
                <a:lnTo>
                  <a:pt x="0" y="16200"/>
                </a:lnTo>
                <a:lnTo>
                  <a:pt x="0" y="21600"/>
                </a:lnTo>
                <a:lnTo>
                  <a:pt x="14400" y="21600"/>
                </a:lnTo>
                <a:lnTo>
                  <a:pt x="14400" y="10800"/>
                </a:lnTo>
                <a:lnTo>
                  <a:pt x="14400" y="0"/>
                </a:lnTo>
                <a:lnTo>
                  <a:pt x="0" y="0"/>
                </a:lnTo>
                <a:close/>
                <a:moveTo>
                  <a:pt x="20475" y="0"/>
                </a:moveTo>
                <a:lnTo>
                  <a:pt x="20475" y="10800"/>
                </a:lnTo>
                <a:lnTo>
                  <a:pt x="20475" y="21600"/>
                </a:lnTo>
                <a:lnTo>
                  <a:pt x="21600" y="21600"/>
                </a:lnTo>
                <a:lnTo>
                  <a:pt x="21600" y="0"/>
                </a:lnTo>
                <a:lnTo>
                  <a:pt x="20475" y="0"/>
                </a:lnTo>
                <a:close/>
              </a:path>
            </a:pathLst>
          </a:custGeom>
          <a:solidFill>
            <a:srgbClr val="FFFFFF"/>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0" name="Square"/>
          <p:cNvSpPr>
            <a:spLocks noGrp="1"/>
          </p:cNvSpPr>
          <p:nvPr>
            <p:ph type="body" sz="quarter" idx="17"/>
          </p:nvPr>
        </p:nvSpPr>
        <p:spPr>
          <a:xfrm>
            <a:off x="11156949" y="0"/>
            <a:ext cx="1035051" cy="1035051"/>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1" name="SQUARE"/>
          <p:cNvSpPr txBox="1">
            <a:spLocks noGrp="1"/>
          </p:cNvSpPr>
          <p:nvPr>
            <p:ph type="body" sz="quarter" idx="18"/>
          </p:nvPr>
        </p:nvSpPr>
        <p:spPr>
          <a:xfrm>
            <a:off x="635001" y="314325"/>
            <a:ext cx="5461001" cy="268279"/>
          </a:xfrm>
          <a:prstGeom prst="rect">
            <a:avLst/>
          </a:prstGeom>
        </p:spPr>
        <p:txBody>
          <a:bodyPr wrap="square">
            <a:spAutoFit/>
          </a:bodyPr>
          <a:lstStyle>
            <a:lvl1pPr>
              <a:lnSpc>
                <a:spcPct val="125000"/>
              </a:lnSpc>
              <a:defRPr sz="1000" spc="251">
                <a:latin typeface="Montserrat Bold"/>
                <a:ea typeface="Montserrat Bold"/>
                <a:cs typeface="Montserrat Bold"/>
                <a:sym typeface="Montserrat Bold"/>
              </a:defRPr>
            </a:lvl1pPr>
          </a:lstStyle>
          <a:p>
            <a:r>
              <a:t>SQUARE</a:t>
            </a:r>
          </a:p>
        </p:txBody>
      </p:sp>
      <p:sp>
        <p:nvSpPr>
          <p:cNvPr id="492" name="Square"/>
          <p:cNvSpPr>
            <a:spLocks noGrp="1"/>
          </p:cNvSpPr>
          <p:nvPr>
            <p:ph type="body" sz="quarter" idx="19"/>
          </p:nvPr>
        </p:nvSpPr>
        <p:spPr>
          <a:xfrm>
            <a:off x="1434178" y="6354329"/>
            <a:ext cx="203201" cy="203201"/>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3" name="Square"/>
          <p:cNvSpPr>
            <a:spLocks noGrp="1"/>
          </p:cNvSpPr>
          <p:nvPr>
            <p:ph type="body" sz="quarter" idx="20"/>
          </p:nvPr>
        </p:nvSpPr>
        <p:spPr>
          <a:xfrm>
            <a:off x="635001" y="6354329"/>
            <a:ext cx="203201" cy="203201"/>
          </a:xfrm>
          <a:prstGeom prst="rect">
            <a:avLst/>
          </a:prstGeom>
          <a:solidFill>
            <a:srgbClr val="454546">
              <a:alpha val="25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4" name="Square"/>
          <p:cNvSpPr>
            <a:spLocks noGrp="1"/>
          </p:cNvSpPr>
          <p:nvPr>
            <p:ph type="body" sz="quarter" idx="21"/>
          </p:nvPr>
        </p:nvSpPr>
        <p:spPr>
          <a:xfrm>
            <a:off x="1035052" y="6354329"/>
            <a:ext cx="203201" cy="203201"/>
          </a:xfrm>
          <a:prstGeom prst="rect">
            <a:avLst/>
          </a:prstGeom>
          <a:solidFill>
            <a:srgbClr val="454546">
              <a:alpha val="50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5" name="Slide Number"/>
          <p:cNvSpPr txBox="1">
            <a:spLocks noGrp="1"/>
          </p:cNvSpPr>
          <p:nvPr>
            <p:ph type="sldNum" sz="quarter" idx="2"/>
          </p:nvPr>
        </p:nvSpPr>
        <p:spPr>
          <a:xfrm>
            <a:off x="11202323" y="415926"/>
            <a:ext cx="709356" cy="361951"/>
          </a:xfrm>
          <a:prstGeom prst="rect">
            <a:avLst/>
          </a:prstGeom>
        </p:spPr>
        <p:txBody>
          <a:bodyPr wrap="square"/>
          <a:lstStyle/>
          <a:p>
            <a:fld id="{86CB4B4D-7CA3-9044-876B-883B54F8677D}" type="slidenum">
              <a:t>‹#›</a:t>
            </a:fld>
            <a:endParaRPr/>
          </a:p>
        </p:txBody>
      </p:sp>
    </p:spTree>
    <p:extLst>
      <p:ext uri="{BB962C8B-B14F-4D97-AF65-F5344CB8AC3E}">
        <p14:creationId xmlns:p14="http://schemas.microsoft.com/office/powerpoint/2010/main" val="37350529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5_Image">
    <p:spTree>
      <p:nvGrpSpPr>
        <p:cNvPr id="1" name=""/>
        <p:cNvGrpSpPr/>
        <p:nvPr/>
      </p:nvGrpSpPr>
      <p:grpSpPr>
        <a:xfrm>
          <a:off x="0" y="0"/>
          <a:ext cx="0" cy="0"/>
          <a:chOff x="0" y="0"/>
          <a:chExt cx="0" cy="0"/>
        </a:xfrm>
      </p:grpSpPr>
      <p:sp>
        <p:nvSpPr>
          <p:cNvPr id="331" name="Insert Picture Here 2018.png"/>
          <p:cNvSpPr>
            <a:spLocks noGrp="1"/>
          </p:cNvSpPr>
          <p:nvPr>
            <p:ph type="pic" sz="half" idx="13"/>
          </p:nvPr>
        </p:nvSpPr>
        <p:spPr>
          <a:xfrm>
            <a:off x="-1333495" y="3429001"/>
            <a:ext cx="6095979" cy="3428988"/>
          </a:xfrm>
          <a:prstGeom prst="rect">
            <a:avLst/>
          </a:prstGeom>
        </p:spPr>
        <p:txBody>
          <a:bodyPr lIns="91439" tIns="45719" rIns="91439" bIns="45719">
            <a:noAutofit/>
          </a:bodyPr>
          <a:lstStyle/>
          <a:p>
            <a:endParaRPr/>
          </a:p>
        </p:txBody>
      </p:sp>
      <p:sp>
        <p:nvSpPr>
          <p:cNvPr id="332" name="Shape"/>
          <p:cNvSpPr>
            <a:spLocks noGrp="1"/>
          </p:cNvSpPr>
          <p:nvPr>
            <p:ph type="body" idx="14"/>
          </p:nvPr>
        </p:nvSpPr>
        <p:spPr>
          <a:xfrm>
            <a:off x="-1" y="-1"/>
            <a:ext cx="12192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6075" y="10800"/>
                </a:lnTo>
                <a:lnTo>
                  <a:pt x="6075" y="21600"/>
                </a:lnTo>
                <a:lnTo>
                  <a:pt x="21600" y="21600"/>
                </a:lnTo>
                <a:lnTo>
                  <a:pt x="21600" y="0"/>
                </a:lnTo>
                <a:lnTo>
                  <a:pt x="0" y="0"/>
                </a:lnTo>
                <a:close/>
              </a:path>
            </a:pathLst>
          </a:custGeom>
          <a:solidFill>
            <a:srgbClr val="FFFFFF"/>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3" name="Rectangle"/>
          <p:cNvSpPr>
            <a:spLocks noGrp="1"/>
          </p:cNvSpPr>
          <p:nvPr>
            <p:ph type="body" sz="half" idx="15"/>
          </p:nvPr>
        </p:nvSpPr>
        <p:spPr>
          <a:xfrm>
            <a:off x="8958218" y="-1"/>
            <a:ext cx="3233783" cy="6858001"/>
          </a:xfrm>
          <a:prstGeom prst="rect">
            <a:avLst/>
          </a:prstGeom>
          <a:solidFill>
            <a:srgbClr val="F1F1F1"/>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4" name="Rectangle"/>
          <p:cNvSpPr>
            <a:spLocks noGrp="1"/>
          </p:cNvSpPr>
          <p:nvPr>
            <p:ph type="body" sz="quarter" idx="16"/>
          </p:nvPr>
        </p:nvSpPr>
        <p:spPr>
          <a:xfrm>
            <a:off x="2482928" y="0"/>
            <a:ext cx="3613072" cy="4407344"/>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5" name="Square"/>
          <p:cNvSpPr>
            <a:spLocks noGrp="1"/>
          </p:cNvSpPr>
          <p:nvPr>
            <p:ph type="body" sz="quarter" idx="17"/>
          </p:nvPr>
        </p:nvSpPr>
        <p:spPr>
          <a:xfrm>
            <a:off x="11156949" y="0"/>
            <a:ext cx="1035051" cy="1035051"/>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6" name="SQUARE"/>
          <p:cNvSpPr txBox="1">
            <a:spLocks noGrp="1"/>
          </p:cNvSpPr>
          <p:nvPr>
            <p:ph type="body" sz="quarter" idx="18"/>
          </p:nvPr>
        </p:nvSpPr>
        <p:spPr>
          <a:xfrm>
            <a:off x="635001" y="314325"/>
            <a:ext cx="5461001" cy="268279"/>
          </a:xfrm>
          <a:prstGeom prst="rect">
            <a:avLst/>
          </a:prstGeom>
        </p:spPr>
        <p:txBody>
          <a:bodyPr wrap="square">
            <a:spAutoFit/>
          </a:bodyPr>
          <a:lstStyle>
            <a:lvl1pPr>
              <a:lnSpc>
                <a:spcPct val="125000"/>
              </a:lnSpc>
              <a:defRPr sz="1000" spc="251">
                <a:latin typeface="Montserrat Bold"/>
                <a:ea typeface="Montserrat Bold"/>
                <a:cs typeface="Montserrat Bold"/>
                <a:sym typeface="Montserrat Bold"/>
              </a:defRPr>
            </a:lvl1pPr>
          </a:lstStyle>
          <a:p>
            <a:r>
              <a:t>SQUARE</a:t>
            </a:r>
          </a:p>
        </p:txBody>
      </p:sp>
      <p:sp>
        <p:nvSpPr>
          <p:cNvPr id="337" name="Square"/>
          <p:cNvSpPr>
            <a:spLocks noGrp="1"/>
          </p:cNvSpPr>
          <p:nvPr>
            <p:ph type="body" sz="quarter" idx="19"/>
          </p:nvPr>
        </p:nvSpPr>
        <p:spPr>
          <a:xfrm>
            <a:off x="1434178" y="6354329"/>
            <a:ext cx="203201" cy="203201"/>
          </a:xfrm>
          <a:prstGeom prst="rect">
            <a:avLst/>
          </a:prstGeom>
          <a:solidFill>
            <a:srgbClr val="FDFAFF"/>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8" name="Square"/>
          <p:cNvSpPr>
            <a:spLocks noGrp="1"/>
          </p:cNvSpPr>
          <p:nvPr>
            <p:ph type="body" sz="quarter" idx="20"/>
          </p:nvPr>
        </p:nvSpPr>
        <p:spPr>
          <a:xfrm>
            <a:off x="635001" y="6354329"/>
            <a:ext cx="203201" cy="203201"/>
          </a:xfrm>
          <a:prstGeom prst="rect">
            <a:avLst/>
          </a:prstGeom>
          <a:solidFill>
            <a:srgbClr val="FDFAFF">
              <a:alpha val="25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9" name="Square"/>
          <p:cNvSpPr>
            <a:spLocks noGrp="1"/>
          </p:cNvSpPr>
          <p:nvPr>
            <p:ph type="body" sz="quarter" idx="21"/>
          </p:nvPr>
        </p:nvSpPr>
        <p:spPr>
          <a:xfrm>
            <a:off x="1035052" y="6354329"/>
            <a:ext cx="203201" cy="203201"/>
          </a:xfrm>
          <a:prstGeom prst="rect">
            <a:avLst/>
          </a:prstGeom>
          <a:solidFill>
            <a:srgbClr val="FDFAFF">
              <a:alpha val="50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40" name="Slide Number"/>
          <p:cNvSpPr txBox="1">
            <a:spLocks noGrp="1"/>
          </p:cNvSpPr>
          <p:nvPr>
            <p:ph type="sldNum" sz="quarter" idx="2"/>
          </p:nvPr>
        </p:nvSpPr>
        <p:spPr>
          <a:xfrm>
            <a:off x="11202323" y="415926"/>
            <a:ext cx="709356" cy="361951"/>
          </a:xfrm>
          <a:prstGeom prst="rect">
            <a:avLst/>
          </a:prstGeom>
        </p:spPr>
        <p:txBody>
          <a:bodyPr wrap="square"/>
          <a:lstStyle/>
          <a:p>
            <a:fld id="{86CB4B4D-7CA3-9044-876B-883B54F8677D}" type="slidenum">
              <a:t>‹#›</a:t>
            </a:fld>
            <a:endParaRPr/>
          </a:p>
        </p:txBody>
      </p:sp>
      <p:sp>
        <p:nvSpPr>
          <p:cNvPr id="341" name="presentation template"/>
          <p:cNvSpPr txBox="1">
            <a:spLocks noGrp="1"/>
          </p:cNvSpPr>
          <p:nvPr>
            <p:ph type="body" sz="quarter" idx="22"/>
          </p:nvPr>
        </p:nvSpPr>
        <p:spPr>
          <a:xfrm>
            <a:off x="6096000" y="6289249"/>
            <a:ext cx="5461000" cy="268279"/>
          </a:xfrm>
          <a:prstGeom prst="rect">
            <a:avLst/>
          </a:prstGeom>
        </p:spPr>
        <p:txBody>
          <a:bodyPr wrap="square" anchor="b">
            <a:spAutoFit/>
          </a:bodyPr>
          <a:lstStyle>
            <a:lvl1pPr algn="r">
              <a:lnSpc>
                <a:spcPct val="125000"/>
              </a:lnSpc>
              <a:defRPr sz="1000" spc="251">
                <a:latin typeface="Montserrat Bold"/>
                <a:ea typeface="Montserrat Bold"/>
                <a:cs typeface="Montserrat Bold"/>
                <a:sym typeface="Montserrat Bold"/>
              </a:defRPr>
            </a:lvl1pPr>
          </a:lstStyle>
          <a:p>
            <a:r>
              <a:t>presentation template</a:t>
            </a:r>
          </a:p>
        </p:txBody>
      </p:sp>
    </p:spTree>
    <p:extLst>
      <p:ext uri="{BB962C8B-B14F-4D97-AF65-F5344CB8AC3E}">
        <p14:creationId xmlns:p14="http://schemas.microsoft.com/office/powerpoint/2010/main" val="197308181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mage">
    <p:spTree>
      <p:nvGrpSpPr>
        <p:cNvPr id="1" name=""/>
        <p:cNvGrpSpPr/>
        <p:nvPr/>
      </p:nvGrpSpPr>
      <p:grpSpPr>
        <a:xfrm>
          <a:off x="0" y="0"/>
          <a:ext cx="0" cy="0"/>
          <a:chOff x="0" y="0"/>
          <a:chExt cx="0" cy="0"/>
        </a:xfrm>
      </p:grpSpPr>
      <p:sp>
        <p:nvSpPr>
          <p:cNvPr id="166" name="Insert Picture Here 2018.png"/>
          <p:cNvSpPr>
            <a:spLocks noGrp="1"/>
          </p:cNvSpPr>
          <p:nvPr>
            <p:ph type="pic" idx="13"/>
          </p:nvPr>
        </p:nvSpPr>
        <p:spPr>
          <a:xfrm>
            <a:off x="-3048000" y="0"/>
            <a:ext cx="12192000" cy="6858000"/>
          </a:xfrm>
          <a:prstGeom prst="rect">
            <a:avLst/>
          </a:prstGeom>
        </p:spPr>
        <p:txBody>
          <a:bodyPr lIns="91439" tIns="45719" rIns="91439" bIns="45719">
            <a:noAutofit/>
          </a:bodyPr>
          <a:lstStyle/>
          <a:p>
            <a:endParaRPr/>
          </a:p>
        </p:txBody>
      </p:sp>
      <p:sp>
        <p:nvSpPr>
          <p:cNvPr id="167" name="Rectangle"/>
          <p:cNvSpPr>
            <a:spLocks noGrp="1"/>
          </p:cNvSpPr>
          <p:nvPr>
            <p:ph type="body" idx="14"/>
          </p:nvPr>
        </p:nvSpPr>
        <p:spPr>
          <a:xfrm>
            <a:off x="6096000" y="-3175"/>
            <a:ext cx="6096000" cy="6858001"/>
          </a:xfrm>
          <a:prstGeom prst="rect">
            <a:avLst/>
          </a:prstGeom>
          <a:solidFill>
            <a:srgbClr val="FFFFFF"/>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8" name="Square"/>
          <p:cNvSpPr>
            <a:spLocks noGrp="1"/>
          </p:cNvSpPr>
          <p:nvPr>
            <p:ph type="body" sz="quarter" idx="15"/>
          </p:nvPr>
        </p:nvSpPr>
        <p:spPr>
          <a:xfrm>
            <a:off x="11156949" y="0"/>
            <a:ext cx="1035051" cy="1035051"/>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9" name="SQUARE"/>
          <p:cNvSpPr txBox="1">
            <a:spLocks noGrp="1"/>
          </p:cNvSpPr>
          <p:nvPr>
            <p:ph type="body" sz="quarter" idx="16"/>
          </p:nvPr>
        </p:nvSpPr>
        <p:spPr>
          <a:xfrm>
            <a:off x="635001" y="314325"/>
            <a:ext cx="5461001" cy="268279"/>
          </a:xfrm>
          <a:prstGeom prst="rect">
            <a:avLst/>
          </a:prstGeom>
        </p:spPr>
        <p:txBody>
          <a:bodyPr wrap="square">
            <a:spAutoFit/>
          </a:bodyPr>
          <a:lstStyle>
            <a:lvl1pPr>
              <a:lnSpc>
                <a:spcPct val="125000"/>
              </a:lnSpc>
              <a:defRPr sz="1000" spc="251">
                <a:solidFill>
                  <a:srgbClr val="FFFFFF"/>
                </a:solidFill>
                <a:latin typeface="Montserrat Bold"/>
                <a:ea typeface="Montserrat Bold"/>
                <a:cs typeface="Montserrat Bold"/>
                <a:sym typeface="Montserrat Bold"/>
              </a:defRPr>
            </a:lvl1pPr>
          </a:lstStyle>
          <a:p>
            <a:r>
              <a:t>SQUARE</a:t>
            </a:r>
          </a:p>
        </p:txBody>
      </p:sp>
      <p:sp>
        <p:nvSpPr>
          <p:cNvPr id="170" name="presentation template"/>
          <p:cNvSpPr txBox="1">
            <a:spLocks noGrp="1"/>
          </p:cNvSpPr>
          <p:nvPr>
            <p:ph type="body" sz="quarter" idx="17"/>
          </p:nvPr>
        </p:nvSpPr>
        <p:spPr>
          <a:xfrm>
            <a:off x="6096000" y="6289249"/>
            <a:ext cx="5461000" cy="268279"/>
          </a:xfrm>
          <a:prstGeom prst="rect">
            <a:avLst/>
          </a:prstGeom>
        </p:spPr>
        <p:txBody>
          <a:bodyPr wrap="square" anchor="b">
            <a:spAutoFit/>
          </a:bodyPr>
          <a:lstStyle>
            <a:lvl1pPr algn="r">
              <a:lnSpc>
                <a:spcPct val="125000"/>
              </a:lnSpc>
              <a:defRPr sz="1000" spc="251">
                <a:latin typeface="Montserrat Bold"/>
                <a:ea typeface="Montserrat Bold"/>
                <a:cs typeface="Montserrat Bold"/>
                <a:sym typeface="Montserrat Bold"/>
              </a:defRPr>
            </a:lvl1pPr>
          </a:lstStyle>
          <a:p>
            <a:r>
              <a:t>presentation template</a:t>
            </a:r>
          </a:p>
        </p:txBody>
      </p:sp>
      <p:sp>
        <p:nvSpPr>
          <p:cNvPr id="171" name="Square"/>
          <p:cNvSpPr>
            <a:spLocks noGrp="1"/>
          </p:cNvSpPr>
          <p:nvPr>
            <p:ph type="body" sz="quarter" idx="18"/>
          </p:nvPr>
        </p:nvSpPr>
        <p:spPr>
          <a:xfrm>
            <a:off x="1434178" y="6354329"/>
            <a:ext cx="203201" cy="203201"/>
          </a:xfrm>
          <a:prstGeom prst="rect">
            <a:avLst/>
          </a:prstGeom>
          <a:solidFill>
            <a:srgbClr val="FFFFFF"/>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2" name="Square"/>
          <p:cNvSpPr>
            <a:spLocks noGrp="1"/>
          </p:cNvSpPr>
          <p:nvPr>
            <p:ph type="body" sz="quarter" idx="19"/>
          </p:nvPr>
        </p:nvSpPr>
        <p:spPr>
          <a:xfrm>
            <a:off x="635001" y="6354329"/>
            <a:ext cx="203201" cy="203201"/>
          </a:xfrm>
          <a:prstGeom prst="rect">
            <a:avLst/>
          </a:prstGeom>
          <a:solidFill>
            <a:srgbClr val="FFFFFF">
              <a:alpha val="25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3" name="Square"/>
          <p:cNvSpPr>
            <a:spLocks noGrp="1"/>
          </p:cNvSpPr>
          <p:nvPr>
            <p:ph type="body" sz="quarter" idx="20"/>
          </p:nvPr>
        </p:nvSpPr>
        <p:spPr>
          <a:xfrm>
            <a:off x="1035052" y="6354329"/>
            <a:ext cx="203201" cy="203201"/>
          </a:xfrm>
          <a:prstGeom prst="rect">
            <a:avLst/>
          </a:prstGeom>
          <a:solidFill>
            <a:srgbClr val="FFFFFF">
              <a:alpha val="50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4" name="Slide Number"/>
          <p:cNvSpPr txBox="1">
            <a:spLocks noGrp="1"/>
          </p:cNvSpPr>
          <p:nvPr>
            <p:ph type="sldNum" sz="quarter" idx="2"/>
          </p:nvPr>
        </p:nvSpPr>
        <p:spPr>
          <a:xfrm>
            <a:off x="11202323" y="415926"/>
            <a:ext cx="709356" cy="361951"/>
          </a:xfrm>
          <a:prstGeom prst="rect">
            <a:avLst/>
          </a:prstGeom>
        </p:spPr>
        <p:txBody>
          <a:bodyPr wrap="square"/>
          <a:lstStyle/>
          <a:p>
            <a:fld id="{86CB4B4D-7CA3-9044-876B-883B54F8677D}" type="slidenum">
              <a:t>‹#›</a:t>
            </a:fld>
            <a:endParaRPr/>
          </a:p>
        </p:txBody>
      </p:sp>
    </p:spTree>
    <p:extLst>
      <p:ext uri="{BB962C8B-B14F-4D97-AF65-F5344CB8AC3E}">
        <p14:creationId xmlns:p14="http://schemas.microsoft.com/office/powerpoint/2010/main" val="265251588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er, body copy full width">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620BF489-BBF0-4584-FDAB-F86B651933E3}"/>
              </a:ext>
            </a:extLst>
          </p:cNvPr>
          <p:cNvSpPr>
            <a:spLocks noGrp="1"/>
          </p:cNvSpPr>
          <p:nvPr>
            <p:ph idx="1" hasCustomPrompt="1"/>
          </p:nvPr>
        </p:nvSpPr>
        <p:spPr>
          <a:xfrm>
            <a:off x="362263" y="2214000"/>
            <a:ext cx="9000000" cy="38664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9E80723C-BFA5-34C8-5AF3-026A83194389}"/>
              </a:ext>
            </a:extLst>
          </p:cNvPr>
          <p:cNvSpPr>
            <a:spLocks noGrp="1"/>
          </p:cNvSpPr>
          <p:nvPr>
            <p:ph idx="17" hasCustomPrompt="1"/>
          </p:nvPr>
        </p:nvSpPr>
        <p:spPr>
          <a:xfrm>
            <a:off x="362263" y="1805842"/>
            <a:ext cx="9000000" cy="367268"/>
          </a:xfrm>
          <a:prstGeom prst="rect">
            <a:avLst/>
          </a:prstGeom>
        </p:spPr>
        <p:txBody>
          <a:bodyPr vert="horz" wrap="square" lIns="0" tIns="0" rIns="0" bIns="0" rtlCol="0">
            <a:noAutofit/>
          </a:bodyPr>
          <a:lstStyle>
            <a:lvl1pPr marL="0" indent="0">
              <a:buNone/>
              <a:defRPr sz="1500" b="1">
                <a:solidFill>
                  <a:srgbClr val="FF4542"/>
                </a:solidFill>
              </a:defRPr>
            </a:lvl1pPr>
          </a:lstStyle>
          <a:p>
            <a:pPr lvl="0"/>
            <a:r>
              <a:rPr lang="en-US"/>
              <a:t>Click to add header</a:t>
            </a:r>
          </a:p>
        </p:txBody>
      </p:sp>
      <p:sp>
        <p:nvSpPr>
          <p:cNvPr id="4" name="Slide Number Placeholder 3">
            <a:extLst>
              <a:ext uri="{FF2B5EF4-FFF2-40B4-BE49-F238E27FC236}">
                <a16:creationId xmlns:a16="http://schemas.microsoft.com/office/drawing/2014/main" id="{B048F9B7-C52A-D3B2-70B4-7C7F9835E5D3}"/>
              </a:ext>
            </a:extLst>
          </p:cNvPr>
          <p:cNvSpPr>
            <a:spLocks noGrp="1"/>
          </p:cNvSpPr>
          <p:nvPr>
            <p:ph type="sldNum" sz="quarter" idx="11"/>
          </p:nvPr>
        </p:nvSpPr>
        <p:spPr>
          <a:xfrm>
            <a:off x="11669781" y="6349375"/>
            <a:ext cx="157095" cy="153888"/>
          </a:xfrm>
        </p:spPr>
        <p:txBody>
          <a:bodyPr/>
          <a:lstStyle/>
          <a:p>
            <a:fld id="{EA97AFFD-6A6E-7A47-B645-9573A550E74B}" type="slidenum">
              <a:rPr lang="en-US" smtClean="0"/>
              <a:pPr/>
              <a:t>‹#›</a:t>
            </a:fld>
            <a:endParaRPr lang="en-US"/>
          </a:p>
        </p:txBody>
      </p:sp>
      <p:sp>
        <p:nvSpPr>
          <p:cNvPr id="10" name="Text Placeholder 19">
            <a:extLst>
              <a:ext uri="{FF2B5EF4-FFF2-40B4-BE49-F238E27FC236}">
                <a16:creationId xmlns:a16="http://schemas.microsoft.com/office/drawing/2014/main" id="{383B7858-673B-419E-0FFE-036A2C9F4044}"/>
              </a:ext>
            </a:extLst>
          </p:cNvPr>
          <p:cNvSpPr>
            <a:spLocks noGrp="1"/>
          </p:cNvSpPr>
          <p:nvPr>
            <p:ph type="body" sz="quarter" idx="48" hasCustomPrompt="1"/>
          </p:nvPr>
        </p:nvSpPr>
        <p:spPr>
          <a:xfrm>
            <a:off x="361951" y="468002"/>
            <a:ext cx="11464925" cy="350837"/>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1" name="Text Placeholder 19">
            <a:extLst>
              <a:ext uri="{FF2B5EF4-FFF2-40B4-BE49-F238E27FC236}">
                <a16:creationId xmlns:a16="http://schemas.microsoft.com/office/drawing/2014/main" id="{86E04265-3447-646A-55C8-215D13932F26}"/>
              </a:ext>
            </a:extLst>
          </p:cNvPr>
          <p:cNvSpPr>
            <a:spLocks noGrp="1"/>
          </p:cNvSpPr>
          <p:nvPr>
            <p:ph type="body" sz="quarter" idx="49" hasCustomPrompt="1"/>
          </p:nvPr>
        </p:nvSpPr>
        <p:spPr>
          <a:xfrm>
            <a:off x="361511" y="900002"/>
            <a:ext cx="11464925" cy="350837"/>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306288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ver page on red texture 1">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A67276-9C3A-B20C-9843-CA52123BE3F7}"/>
              </a:ext>
            </a:extLst>
          </p:cNvPr>
          <p:cNvPicPr>
            <a:picLocks noChangeAspect="1"/>
          </p:cNvPicPr>
          <p:nvPr userDrawn="1"/>
        </p:nvPicPr>
        <p:blipFill>
          <a:blip r:embed="rId3"/>
          <a:srcRect t="91" b="91"/>
          <a:stretch/>
        </p:blipFill>
        <p:spPr>
          <a:xfrm>
            <a:off x="-11154" y="3"/>
            <a:ext cx="12214307" cy="6857999"/>
          </a:xfrm>
          <a:prstGeom prst="rect">
            <a:avLst/>
          </a:prstGeom>
        </p:spPr>
      </p:pic>
      <p:sp>
        <p:nvSpPr>
          <p:cNvPr id="5" name="Title 1">
            <a:extLst>
              <a:ext uri="{FF2B5EF4-FFF2-40B4-BE49-F238E27FC236}">
                <a16:creationId xmlns:a16="http://schemas.microsoft.com/office/drawing/2014/main" id="{A1E29A11-2C5E-FF9C-3042-17BC4E7521DC}"/>
              </a:ext>
            </a:extLst>
          </p:cNvPr>
          <p:cNvSpPr>
            <a:spLocks noGrp="1"/>
          </p:cNvSpPr>
          <p:nvPr>
            <p:ph type="ctrTitle" hasCustomPrompt="1"/>
          </p:nvPr>
        </p:nvSpPr>
        <p:spPr>
          <a:xfrm>
            <a:off x="362263" y="576001"/>
            <a:ext cx="11464612" cy="1128514"/>
          </a:xfrm>
        </p:spPr>
        <p:txBody>
          <a:bodyPr wrap="square" tIns="0" bIns="0" anchor="t">
            <a:spAutoFit/>
          </a:bodyPr>
          <a:lstStyle>
            <a:lvl1pPr algn="l">
              <a:lnSpc>
                <a:spcPts val="4350"/>
              </a:lnSpc>
              <a:defRPr sz="42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6" name="Straight Connector 5">
            <a:extLst>
              <a:ext uri="{FF2B5EF4-FFF2-40B4-BE49-F238E27FC236}">
                <a16:creationId xmlns:a16="http://schemas.microsoft.com/office/drawing/2014/main" id="{80A3FE74-596C-3756-81EC-BE9F92CFEC91}"/>
              </a:ext>
            </a:extLst>
          </p:cNvPr>
          <p:cNvCxnSpPr>
            <a:cxnSpLocks/>
          </p:cNvCxnSpPr>
          <p:nvPr/>
        </p:nvCxnSpPr>
        <p:spPr>
          <a:xfrm>
            <a:off x="362263" y="3038754"/>
            <a:ext cx="11467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1F306B14-AE1D-C4AB-DED7-66DE0C16AE21}"/>
              </a:ext>
            </a:extLst>
          </p:cNvPr>
          <p:cNvSpPr>
            <a:spLocks noGrp="1"/>
          </p:cNvSpPr>
          <p:nvPr>
            <p:ph type="subTitle" idx="1" hasCustomPrompt="1"/>
          </p:nvPr>
        </p:nvSpPr>
        <p:spPr>
          <a:xfrm>
            <a:off x="359999" y="3744356"/>
            <a:ext cx="11464612" cy="285335"/>
          </a:xfrm>
        </p:spPr>
        <p:txBody>
          <a:bodyPr wrap="square">
            <a:spAutoFit/>
          </a:bodyPr>
          <a:lstStyle>
            <a:lvl1pPr marL="0" indent="0" algn="l">
              <a:lnSpc>
                <a:spcPct val="114000"/>
              </a:lnSpc>
              <a:spcBef>
                <a:spcPts val="0"/>
              </a:spcBef>
              <a:buNone/>
              <a:defRPr sz="1200" b="1" i="0">
                <a:solidFill>
                  <a:srgbClr val="FF454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By [First/Last Name] and [First/Last Name]</a:t>
            </a:r>
          </a:p>
        </p:txBody>
      </p:sp>
      <p:cxnSp>
        <p:nvCxnSpPr>
          <p:cNvPr id="12" name="Straight Connector 11">
            <a:extLst>
              <a:ext uri="{FF2B5EF4-FFF2-40B4-BE49-F238E27FC236}">
                <a16:creationId xmlns:a16="http://schemas.microsoft.com/office/drawing/2014/main" id="{61153C7F-49AD-0FA3-81B8-560688BFDCA0}"/>
              </a:ext>
            </a:extLst>
          </p:cNvPr>
          <p:cNvCxnSpPr>
            <a:cxnSpLocks/>
          </p:cNvCxnSpPr>
          <p:nvPr/>
        </p:nvCxnSpPr>
        <p:spPr>
          <a:xfrm>
            <a:off x="362263" y="365125"/>
            <a:ext cx="114674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46A7D60D-4C21-6819-28C7-2D3E9164F936}"/>
              </a:ext>
            </a:extLst>
          </p:cNvPr>
          <p:cNvPicPr>
            <a:picLocks noChangeAspect="1"/>
          </p:cNvPicPr>
          <p:nvPr/>
        </p:nvPicPr>
        <p:blipFill>
          <a:blip r:embed="rId4"/>
          <a:stretch>
            <a:fillRect/>
          </a:stretch>
        </p:blipFill>
        <p:spPr>
          <a:xfrm>
            <a:off x="527382" y="5762927"/>
            <a:ext cx="2469375" cy="613207"/>
          </a:xfrm>
          <a:prstGeom prst="rect">
            <a:avLst/>
          </a:prstGeom>
        </p:spPr>
      </p:pic>
      <p:sp>
        <p:nvSpPr>
          <p:cNvPr id="3" name="Text Placeholder 2">
            <a:extLst>
              <a:ext uri="{FF2B5EF4-FFF2-40B4-BE49-F238E27FC236}">
                <a16:creationId xmlns:a16="http://schemas.microsoft.com/office/drawing/2014/main" id="{CE5C2CAE-659E-511C-0CA6-E0F110BEB226}"/>
              </a:ext>
            </a:extLst>
          </p:cNvPr>
          <p:cNvSpPr>
            <a:spLocks noGrp="1"/>
          </p:cNvSpPr>
          <p:nvPr>
            <p:ph type="body" sz="quarter" idx="10" hasCustomPrompt="1"/>
          </p:nvPr>
        </p:nvSpPr>
        <p:spPr>
          <a:xfrm>
            <a:off x="362263" y="3094033"/>
            <a:ext cx="11464611" cy="323165"/>
          </a:xfrm>
        </p:spPr>
        <p:txBody>
          <a:bodyPr wrap="square">
            <a:spAutoFit/>
          </a:bodyPr>
          <a:lstStyle>
            <a:lvl1pPr marL="0" indent="0">
              <a:buNone/>
              <a:defRPr sz="1500" b="1">
                <a:solidFill>
                  <a:schemeClr val="bg1"/>
                </a:solidFill>
                <a:latin typeface="Georgia" panose="02040502050405020303" pitchFamily="18" charset="0"/>
                <a:cs typeface="Arial" panose="020B0604020202020204" pitchFamily="34" charset="0"/>
              </a:defRPr>
            </a:lvl1pPr>
          </a:lstStyle>
          <a:p>
            <a:pPr lvl="0"/>
            <a:r>
              <a:rPr lang="en-GB"/>
              <a:t>Prepared for [Client Name]</a:t>
            </a:r>
          </a:p>
        </p:txBody>
      </p:sp>
      <p:cxnSp>
        <p:nvCxnSpPr>
          <p:cNvPr id="7" name="Straight Connector 6">
            <a:extLst>
              <a:ext uri="{FF2B5EF4-FFF2-40B4-BE49-F238E27FC236}">
                <a16:creationId xmlns:a16="http://schemas.microsoft.com/office/drawing/2014/main" id="{81A4010B-FD82-9318-418B-BC38FABCE7E4}"/>
              </a:ext>
            </a:extLst>
          </p:cNvPr>
          <p:cNvCxnSpPr>
            <a:cxnSpLocks/>
          </p:cNvCxnSpPr>
          <p:nvPr/>
        </p:nvCxnSpPr>
        <p:spPr>
          <a:xfrm>
            <a:off x="362263" y="3038754"/>
            <a:ext cx="11467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A0F852-6A59-822A-CECD-AF70A637ADA1}"/>
              </a:ext>
            </a:extLst>
          </p:cNvPr>
          <p:cNvCxnSpPr>
            <a:cxnSpLocks/>
          </p:cNvCxnSpPr>
          <p:nvPr/>
        </p:nvCxnSpPr>
        <p:spPr>
          <a:xfrm>
            <a:off x="362263" y="365125"/>
            <a:ext cx="114674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EA1BD0-90DE-A589-44B9-B0A573327947}"/>
              </a:ext>
            </a:extLst>
          </p:cNvPr>
          <p:cNvCxnSpPr>
            <a:cxnSpLocks/>
          </p:cNvCxnSpPr>
          <p:nvPr userDrawn="1"/>
        </p:nvCxnSpPr>
        <p:spPr>
          <a:xfrm>
            <a:off x="362263" y="3038754"/>
            <a:ext cx="11467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097C16-55C0-6987-2634-24986AFC8CD0}"/>
              </a:ext>
            </a:extLst>
          </p:cNvPr>
          <p:cNvCxnSpPr>
            <a:cxnSpLocks/>
          </p:cNvCxnSpPr>
          <p:nvPr userDrawn="1"/>
        </p:nvCxnSpPr>
        <p:spPr>
          <a:xfrm>
            <a:off x="362263" y="365125"/>
            <a:ext cx="114674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56831944-6264-59E2-1201-EB1AA599E68E}"/>
              </a:ext>
            </a:extLst>
          </p:cNvPr>
          <p:cNvSpPr>
            <a:spLocks noGrp="1"/>
          </p:cNvSpPr>
          <p:nvPr>
            <p:ph type="body" sz="quarter" idx="11" hasCustomPrompt="1"/>
          </p:nvPr>
        </p:nvSpPr>
        <p:spPr>
          <a:xfrm>
            <a:off x="360363" y="4023817"/>
            <a:ext cx="11471275" cy="246063"/>
          </a:xfrm>
        </p:spPr>
        <p:txBody>
          <a:bodyPr/>
          <a:lstStyle>
            <a:lvl1pPr marL="0" indent="0">
              <a:buNone/>
              <a:defRPr lang="en-GB" sz="1200" b="0" i="0" kern="1200">
                <a:solidFill>
                  <a:srgbClr val="FF4542"/>
                </a:solidFill>
                <a:latin typeface="Arial" panose="020B0604020202020204" pitchFamily="34" charset="0"/>
                <a:ea typeface="+mn-ea"/>
                <a:cs typeface="Arial" panose="020B0604020202020204" pitchFamily="34" charset="0"/>
              </a:defRPr>
            </a:lvl1pPr>
          </a:lstStyle>
          <a:p>
            <a:pPr lvl="0"/>
            <a:r>
              <a:rPr lang="en-GB"/>
              <a:t>Date</a:t>
            </a:r>
          </a:p>
        </p:txBody>
      </p:sp>
    </p:spTree>
    <p:extLst>
      <p:ext uri="{BB962C8B-B14F-4D97-AF65-F5344CB8AC3E}">
        <p14:creationId xmlns:p14="http://schemas.microsoft.com/office/powerpoint/2010/main" val="291844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sclaimer Contact Names">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614EC392-F15D-4DAB-9035-150A286FED5A}"/>
              </a:ext>
            </a:extLst>
          </p:cNvPr>
          <p:cNvSpPr>
            <a:spLocks noGrp="1"/>
          </p:cNvSpPr>
          <p:nvPr>
            <p:ph type="pic" sz="quarter" idx="12"/>
          </p:nvPr>
        </p:nvSpPr>
        <p:spPr>
          <a:xfrm>
            <a:off x="4060985" y="1473507"/>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a:p>
        </p:txBody>
      </p:sp>
      <p:sp>
        <p:nvSpPr>
          <p:cNvPr id="16" name="Text Placeholder 19">
            <a:extLst>
              <a:ext uri="{FF2B5EF4-FFF2-40B4-BE49-F238E27FC236}">
                <a16:creationId xmlns:a16="http://schemas.microsoft.com/office/drawing/2014/main" id="{32340D8E-1F62-44DC-90DB-F029B4A57C9D}"/>
              </a:ext>
            </a:extLst>
          </p:cNvPr>
          <p:cNvSpPr>
            <a:spLocks noGrp="1"/>
          </p:cNvSpPr>
          <p:nvPr>
            <p:ph type="body" sz="quarter" idx="17" hasCustomPrompt="1"/>
          </p:nvPr>
        </p:nvSpPr>
        <p:spPr>
          <a:xfrm>
            <a:off x="6455880" y="1473507"/>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a:t>Name</a:t>
            </a:r>
          </a:p>
          <a:p>
            <a:pPr lvl="1"/>
            <a:endParaRPr lang="en-US"/>
          </a:p>
          <a:p>
            <a:pPr lvl="1"/>
            <a:r>
              <a:rPr lang="en-US"/>
              <a:t>e: z.surname@hempsons.co.uk</a:t>
            </a:r>
          </a:p>
          <a:p>
            <a:pPr lvl="1"/>
            <a:r>
              <a:rPr lang="en-US"/>
              <a:t>t: 0xxxx </a:t>
            </a:r>
            <a:r>
              <a:rPr lang="en-US" err="1"/>
              <a:t>xxxxxx</a:t>
            </a:r>
            <a:r>
              <a:rPr lang="en-US"/>
              <a:t> m: 07xxx </a:t>
            </a:r>
            <a:r>
              <a:rPr lang="en-US" err="1"/>
              <a:t>xxxxxx</a:t>
            </a:r>
            <a:endParaRPr lang="en-US"/>
          </a:p>
          <a:p>
            <a:pPr lvl="1"/>
            <a:r>
              <a:rPr lang="en-US"/>
              <a:t>@</a:t>
            </a:r>
            <a:r>
              <a:rPr lang="en-GB"/>
              <a:t>Twitter-name</a:t>
            </a:r>
            <a:endParaRPr lang="en-US"/>
          </a:p>
        </p:txBody>
      </p:sp>
      <p:grpSp>
        <p:nvGrpSpPr>
          <p:cNvPr id="18" name="Group 17">
            <a:extLst>
              <a:ext uri="{FF2B5EF4-FFF2-40B4-BE49-F238E27FC236}">
                <a16:creationId xmlns:a16="http://schemas.microsoft.com/office/drawing/2014/main" id="{FBD9B64C-C23C-4317-A4A1-85ADA0BE56FE}"/>
              </a:ext>
            </a:extLst>
          </p:cNvPr>
          <p:cNvGrpSpPr/>
          <p:nvPr userDrawn="1"/>
        </p:nvGrpSpPr>
        <p:grpSpPr>
          <a:xfrm>
            <a:off x="0" y="-1"/>
            <a:ext cx="3588470" cy="6858001"/>
            <a:chOff x="0" y="-1"/>
            <a:chExt cx="3588470" cy="6858001"/>
          </a:xfrm>
        </p:grpSpPr>
        <p:sp>
          <p:nvSpPr>
            <p:cNvPr id="19" name="Rectangle 18">
              <a:extLst>
                <a:ext uri="{FF2B5EF4-FFF2-40B4-BE49-F238E27FC236}">
                  <a16:creationId xmlns:a16="http://schemas.microsoft.com/office/drawing/2014/main" id="{39000A58-DB12-4A72-8642-BBAFC6F6A2BF}"/>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ne 5">
              <a:extLst>
                <a:ext uri="{FF2B5EF4-FFF2-40B4-BE49-F238E27FC236}">
                  <a16:creationId xmlns:a16="http://schemas.microsoft.com/office/drawing/2014/main" id="{F89694FC-B752-4F90-B72F-30BA2B745FAF}"/>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pic>
          <p:nvPicPr>
            <p:cNvPr id="21" name="Picture 20">
              <a:extLst>
                <a:ext uri="{FF2B5EF4-FFF2-40B4-BE49-F238E27FC236}">
                  <a16:creationId xmlns:a16="http://schemas.microsoft.com/office/drawing/2014/main" id="{7452C89B-904F-4844-B968-561A6C830CE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2178" y="283384"/>
              <a:ext cx="1676403" cy="402337"/>
            </a:xfrm>
            <a:prstGeom prst="rect">
              <a:avLst/>
            </a:prstGeom>
          </p:spPr>
        </p:pic>
      </p:grpSp>
      <p:sp>
        <p:nvSpPr>
          <p:cNvPr id="8" name="Title 1">
            <a:extLst>
              <a:ext uri="{FF2B5EF4-FFF2-40B4-BE49-F238E27FC236}">
                <a16:creationId xmlns:a16="http://schemas.microsoft.com/office/drawing/2014/main" id="{2084CC32-5F6A-49A0-90E9-5525B8FD24BE}"/>
              </a:ext>
            </a:extLst>
          </p:cNvPr>
          <p:cNvSpPr>
            <a:spLocks noGrp="1"/>
          </p:cNvSpPr>
          <p:nvPr>
            <p:ph type="title" hasCustomPrompt="1"/>
          </p:nvPr>
        </p:nvSpPr>
        <p:spPr>
          <a:xfrm>
            <a:off x="113106" y="685721"/>
            <a:ext cx="3465913" cy="1371678"/>
          </a:xfrm>
        </p:spPr>
        <p:txBody>
          <a:bodyPr anchor="b">
            <a:normAutofit/>
          </a:bodyPr>
          <a:lstStyle>
            <a:lvl1pPr>
              <a:defRPr sz="3200">
                <a:solidFill>
                  <a:schemeClr val="bg1"/>
                </a:solidFill>
                <a:effectLst/>
                <a:latin typeface="Segoe UI Semilight" panose="020B0402040204020203" pitchFamily="34" charset="0"/>
                <a:cs typeface="Segoe UI Semilight" panose="020B0402040204020203" pitchFamily="34" charset="0"/>
              </a:defRPr>
            </a:lvl1pPr>
          </a:lstStyle>
          <a:p>
            <a:r>
              <a:rPr lang="en-GB"/>
              <a:t>Contact</a:t>
            </a:r>
          </a:p>
        </p:txBody>
      </p:sp>
      <p:sp>
        <p:nvSpPr>
          <p:cNvPr id="2" name="TextBox 1">
            <a:extLst>
              <a:ext uri="{FF2B5EF4-FFF2-40B4-BE49-F238E27FC236}">
                <a16:creationId xmlns:a16="http://schemas.microsoft.com/office/drawing/2014/main" id="{213AFC9F-4FB9-41C1-A46A-08CD0510BF7D}"/>
              </a:ext>
            </a:extLst>
          </p:cNvPr>
          <p:cNvSpPr txBox="1"/>
          <p:nvPr userDrawn="1"/>
        </p:nvSpPr>
        <p:spPr>
          <a:xfrm>
            <a:off x="120061" y="2081589"/>
            <a:ext cx="3465905"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a:ln>
                  <a:noFill/>
                </a:ln>
                <a:solidFill>
                  <a:schemeClr val="bg1"/>
                </a:solidFill>
                <a:effectLst/>
                <a:uLnTx/>
                <a:uFillTx/>
                <a:latin typeface="Segoe UI Semilight" panose="020B0402040204020203" pitchFamily="34" charset="0"/>
                <a:ea typeface="+mn-ea"/>
                <a:cs typeface="Segoe UI Semilight" panose="020B0402040204020203" pitchFamily="34" charset="0"/>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kumimoji="0" lang="en-GB" sz="2800" b="0" i="0" u="none" strike="noStrike" kern="1200" cap="none" spc="0" normalizeH="0" baseline="0" noProof="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41" name="Picture Placeholder 5">
            <a:extLst>
              <a:ext uri="{FF2B5EF4-FFF2-40B4-BE49-F238E27FC236}">
                <a16:creationId xmlns:a16="http://schemas.microsoft.com/office/drawing/2014/main" id="{E2A5B008-1A4A-4409-ACCF-893C662502F3}"/>
              </a:ext>
            </a:extLst>
          </p:cNvPr>
          <p:cNvSpPr>
            <a:spLocks noGrp="1"/>
          </p:cNvSpPr>
          <p:nvPr>
            <p:ph type="pic" sz="quarter" idx="18"/>
          </p:nvPr>
        </p:nvSpPr>
        <p:spPr>
          <a:xfrm>
            <a:off x="4060985" y="3769032"/>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a:p>
        </p:txBody>
      </p:sp>
      <p:sp>
        <p:nvSpPr>
          <p:cNvPr id="51" name="Text Placeholder 19">
            <a:extLst>
              <a:ext uri="{FF2B5EF4-FFF2-40B4-BE49-F238E27FC236}">
                <a16:creationId xmlns:a16="http://schemas.microsoft.com/office/drawing/2014/main" id="{5C5E5FBD-0FF8-4E36-8756-22A5A67C48ED}"/>
              </a:ext>
            </a:extLst>
          </p:cNvPr>
          <p:cNvSpPr>
            <a:spLocks noGrp="1"/>
          </p:cNvSpPr>
          <p:nvPr>
            <p:ph type="body" sz="quarter" idx="19" hasCustomPrompt="1"/>
          </p:nvPr>
        </p:nvSpPr>
        <p:spPr>
          <a:xfrm>
            <a:off x="6455880" y="3769032"/>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a:t>Name</a:t>
            </a:r>
          </a:p>
          <a:p>
            <a:pPr lvl="1"/>
            <a:endParaRPr lang="en-US"/>
          </a:p>
          <a:p>
            <a:pPr lvl="1"/>
            <a:r>
              <a:rPr lang="en-US"/>
              <a:t>e: z.surname@hempsons.co.uk</a:t>
            </a:r>
          </a:p>
          <a:p>
            <a:pPr lvl="1"/>
            <a:r>
              <a:rPr lang="en-US"/>
              <a:t>t: 0xxxx </a:t>
            </a:r>
            <a:r>
              <a:rPr lang="en-US" err="1"/>
              <a:t>xxxxxx</a:t>
            </a:r>
            <a:r>
              <a:rPr lang="en-US"/>
              <a:t> m: 07xxx </a:t>
            </a:r>
            <a:r>
              <a:rPr lang="en-US" err="1"/>
              <a:t>xxxxxx</a:t>
            </a:r>
            <a:endParaRPr lang="en-US"/>
          </a:p>
          <a:p>
            <a:pPr lvl="1"/>
            <a:r>
              <a:rPr lang="en-US"/>
              <a:t>@Twitter-name</a:t>
            </a:r>
            <a:endParaRPr lang="en-GB"/>
          </a:p>
        </p:txBody>
      </p:sp>
      <p:grpSp>
        <p:nvGrpSpPr>
          <p:cNvPr id="22" name="Group 21">
            <a:extLst>
              <a:ext uri="{FF2B5EF4-FFF2-40B4-BE49-F238E27FC236}">
                <a16:creationId xmlns:a16="http://schemas.microsoft.com/office/drawing/2014/main" id="{783C14F1-5D9F-4308-8747-DD27B0AD66FE}"/>
              </a:ext>
            </a:extLst>
          </p:cNvPr>
          <p:cNvGrpSpPr/>
          <p:nvPr userDrawn="1"/>
        </p:nvGrpSpPr>
        <p:grpSpPr>
          <a:xfrm>
            <a:off x="120061" y="4600022"/>
            <a:ext cx="3352800" cy="1938020"/>
            <a:chOff x="0" y="0"/>
            <a:chExt cx="3352800" cy="1938337"/>
          </a:xfrm>
        </p:grpSpPr>
        <p:sp>
          <p:nvSpPr>
            <p:cNvPr id="23" name="Rectangle: Rounded Corners 22">
              <a:extLst>
                <a:ext uri="{FF2B5EF4-FFF2-40B4-BE49-F238E27FC236}">
                  <a16:creationId xmlns:a16="http://schemas.microsoft.com/office/drawing/2014/main" id="{8C46D0A2-A842-4A13-813F-727044D60D4B}"/>
                </a:ext>
              </a:extLst>
            </p:cNvPr>
            <p:cNvSpPr/>
            <p:nvPr userDrawn="1"/>
          </p:nvSpPr>
          <p:spPr>
            <a:xfrm>
              <a:off x="0" y="0"/>
              <a:ext cx="3352800" cy="19383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4" name="Group 23">
              <a:extLst>
                <a:ext uri="{FF2B5EF4-FFF2-40B4-BE49-F238E27FC236}">
                  <a16:creationId xmlns:a16="http://schemas.microsoft.com/office/drawing/2014/main" id="{17AD4292-6FB6-41D9-ACB1-5021D909A4B8}"/>
                </a:ext>
              </a:extLst>
            </p:cNvPr>
            <p:cNvGrpSpPr/>
            <p:nvPr userDrawn="1"/>
          </p:nvGrpSpPr>
          <p:grpSpPr>
            <a:xfrm>
              <a:off x="199920" y="124558"/>
              <a:ext cx="2967718" cy="1674098"/>
              <a:chOff x="0" y="0"/>
              <a:chExt cx="2967718" cy="1674098"/>
            </a:xfrm>
          </p:grpSpPr>
          <p:pic>
            <p:nvPicPr>
              <p:cNvPr id="25" name="Picture 24">
                <a:extLst>
                  <a:ext uri="{FF2B5EF4-FFF2-40B4-BE49-F238E27FC236}">
                    <a16:creationId xmlns:a16="http://schemas.microsoft.com/office/drawing/2014/main" id="{5D7FEF90-212A-4FD5-93AF-68391F493487}"/>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1513324" y="1235948"/>
                <a:ext cx="863600" cy="438150"/>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D7885EC0-CE1A-4962-8B5A-50216D58B59D}"/>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1518348" y="874207"/>
                <a:ext cx="1179195" cy="194945"/>
              </a:xfrm>
              <a:prstGeom prst="rect">
                <a:avLst/>
              </a:prstGeom>
              <a:ln>
                <a:noFill/>
              </a:ln>
              <a:extLst>
                <a:ext uri="{53640926-AAD7-44D8-BBD7-CCE9431645EC}">
                  <a14:shadowObscured xmlns:a14="http://schemas.microsoft.com/office/drawing/2010/main"/>
                </a:ext>
              </a:extLst>
            </p:spPr>
          </p:pic>
          <p:pic>
            <p:nvPicPr>
              <p:cNvPr id="27" name="Picture 26" descr="Logo, company name&#10;&#10;Description automatically generated">
                <a:extLst>
                  <a:ext uri="{FF2B5EF4-FFF2-40B4-BE49-F238E27FC236}">
                    <a16:creationId xmlns:a16="http://schemas.microsoft.com/office/drawing/2014/main" id="{63620057-790A-47D7-8C0A-B2B1DB888541}"/>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bwMode="auto">
              <a:xfrm>
                <a:off x="6071" y="0"/>
                <a:ext cx="1439545" cy="802640"/>
              </a:xfrm>
              <a:prstGeom prst="rect">
                <a:avLst/>
              </a:prstGeom>
              <a:ln>
                <a:noFill/>
              </a:ln>
              <a:extLst>
                <a:ext uri="{53640926-AAD7-44D8-BBD7-CCE9431645EC}">
                  <a14:shadowObscured xmlns:a14="http://schemas.microsoft.com/office/drawing/2010/main"/>
                </a:ext>
              </a:extLst>
            </p:spPr>
          </p:pic>
          <p:pic>
            <p:nvPicPr>
              <p:cNvPr id="28" name="Picture 27" descr="Logo, company name&#10;&#10;Description automatically generated">
                <a:extLst>
                  <a:ext uri="{FF2B5EF4-FFF2-40B4-BE49-F238E27FC236}">
                    <a16:creationId xmlns:a16="http://schemas.microsoft.com/office/drawing/2014/main" id="{ACFFB69A-9A94-4C2E-BC65-32DBD3FCBACC}"/>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bwMode="auto">
              <a:xfrm>
                <a:off x="1502228" y="9002"/>
                <a:ext cx="1439545" cy="791845"/>
              </a:xfrm>
              <a:prstGeom prst="rect">
                <a:avLst/>
              </a:prstGeom>
              <a:ln w="9525" cap="flat" cmpd="sng" algn="ctr">
                <a:solidFill>
                  <a:schemeClr val="accent1">
                    <a:lumMod val="50000"/>
                  </a:scheme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29" name="Picture 28" descr="Logo, company name&#10;&#10;Description automatically generated">
                <a:extLst>
                  <a:ext uri="{FF2B5EF4-FFF2-40B4-BE49-F238E27FC236}">
                    <a16:creationId xmlns:a16="http://schemas.microsoft.com/office/drawing/2014/main" id="{FA35276F-696F-4CB2-BC06-1430F7E8CA24}"/>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2462893" y="1070150"/>
                <a:ext cx="504825" cy="603885"/>
              </a:xfrm>
              <a:prstGeom prst="rect">
                <a:avLst/>
              </a:prstGeom>
            </p:spPr>
          </p:pic>
          <p:pic>
            <p:nvPicPr>
              <p:cNvPr id="30" name="Picture 29">
                <a:extLst>
                  <a:ext uri="{FF2B5EF4-FFF2-40B4-BE49-F238E27FC236}">
                    <a16:creationId xmlns:a16="http://schemas.microsoft.com/office/drawing/2014/main" id="{4F308675-266B-4E3B-AC81-EBA2164389CC}"/>
                  </a:ext>
                </a:extLst>
              </p:cNvPr>
              <p:cNvPicPr>
                <a:picLocks noChangeAspect="1"/>
              </p:cNvPicPr>
              <p:nvPr userDrawn="1"/>
            </p:nvPicPr>
            <p:blipFill rotWithShape="1">
              <a:blip r:embed="rId8" cstate="email">
                <a:extLst>
                  <a:ext uri="{28A0092B-C50C-407E-A947-70E740481C1C}">
                    <a14:useLocalDpi xmlns:a14="http://schemas.microsoft.com/office/drawing/2010/main" val="0"/>
                  </a:ext>
                </a:extLst>
              </a:blip>
              <a:srcRect/>
              <a:stretch/>
            </p:blipFill>
            <p:spPr bwMode="auto">
              <a:xfrm>
                <a:off x="0" y="873160"/>
                <a:ext cx="1439545" cy="798830"/>
              </a:xfrm>
              <a:prstGeom prst="rect">
                <a:avLst/>
              </a:prstGeom>
              <a:noFill/>
              <a:ln w="9525">
                <a:solidFill>
                  <a:schemeClr val="tx2">
                    <a:lumMod val="75000"/>
                  </a:schemeClr>
                </a:solid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206953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762ED8-9680-4FF5-973C-FEE9DDB4B230}"/>
              </a:ext>
            </a:extLst>
          </p:cNvPr>
          <p:cNvGrpSpPr/>
          <p:nvPr userDrawn="1"/>
        </p:nvGrpSpPr>
        <p:grpSpPr>
          <a:xfrm>
            <a:off x="0" y="-1"/>
            <a:ext cx="3588470" cy="6858001"/>
            <a:chOff x="0" y="-1"/>
            <a:chExt cx="3588470" cy="6858001"/>
          </a:xfrm>
        </p:grpSpPr>
        <p:sp>
          <p:nvSpPr>
            <p:cNvPr id="10" name="Rectangle 9">
              <a:extLst>
                <a:ext uri="{FF2B5EF4-FFF2-40B4-BE49-F238E27FC236}">
                  <a16:creationId xmlns:a16="http://schemas.microsoft.com/office/drawing/2014/main" id="{E56A41E6-AE1B-4C5C-85DD-53B07CC6655B}"/>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ine 5">
              <a:extLst>
                <a:ext uri="{FF2B5EF4-FFF2-40B4-BE49-F238E27FC236}">
                  <a16:creationId xmlns:a16="http://schemas.microsoft.com/office/drawing/2014/main" id="{DF6B5E2C-D276-4025-92AE-6B43FEA009D8}"/>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8" name="Title 1">
            <a:extLst>
              <a:ext uri="{FF2B5EF4-FFF2-40B4-BE49-F238E27FC236}">
                <a16:creationId xmlns:a16="http://schemas.microsoft.com/office/drawing/2014/main" id="{03300FDA-3C0B-4E6D-B8D3-4A1935B796DE}"/>
              </a:ext>
            </a:extLst>
          </p:cNvPr>
          <p:cNvSpPr>
            <a:spLocks noGrp="1"/>
          </p:cNvSpPr>
          <p:nvPr>
            <p:ph type="title"/>
          </p:nvPr>
        </p:nvSpPr>
        <p:spPr>
          <a:xfrm>
            <a:off x="113106" y="685721"/>
            <a:ext cx="3465913" cy="1371678"/>
          </a:xfrm>
        </p:spPr>
        <p:txBody>
          <a:bodyPr anchor="b"/>
          <a:lstStyle>
            <a:lvl1pPr>
              <a:defRPr sz="32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p>
        </p:txBody>
      </p:sp>
      <p:sp>
        <p:nvSpPr>
          <p:cNvPr id="19" name="Text Placeholder 3">
            <a:extLst>
              <a:ext uri="{FF2B5EF4-FFF2-40B4-BE49-F238E27FC236}">
                <a16:creationId xmlns:a16="http://schemas.microsoft.com/office/drawing/2014/main" id="{3F9D58E8-95E6-41D7-8DF7-3F614CDDACB6}"/>
              </a:ext>
            </a:extLst>
          </p:cNvPr>
          <p:cNvSpPr>
            <a:spLocks noGrp="1"/>
          </p:cNvSpPr>
          <p:nvPr>
            <p:ph type="body" sz="half" idx="2"/>
          </p:nvPr>
        </p:nvSpPr>
        <p:spPr>
          <a:xfrm>
            <a:off x="113106" y="2057400"/>
            <a:ext cx="3465913" cy="4602480"/>
          </a:xfrm>
        </p:spPr>
        <p:txBody>
          <a:bodyPr/>
          <a:lstStyle>
            <a:lvl1pPr marL="0" indent="0">
              <a:buNone/>
              <a:defRPr sz="1600">
                <a:solidFill>
                  <a:schemeClr val="bg1"/>
                </a:solidFill>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F96D6A3D-1DFD-431C-92B9-32DCB875EE6C}"/>
              </a:ext>
            </a:extLst>
          </p:cNvPr>
          <p:cNvSpPr>
            <a:spLocks noGrp="1"/>
          </p:cNvSpPr>
          <p:nvPr>
            <p:ph idx="1"/>
          </p:nvPr>
        </p:nvSpPr>
        <p:spPr>
          <a:xfrm>
            <a:off x="3780151" y="133036"/>
            <a:ext cx="8220167" cy="6526844"/>
          </a:xfrm>
        </p:spPr>
        <p:txBody>
          <a:bodyPr/>
          <a:lstStyle>
            <a:lvl1pPr>
              <a:defRPr sz="3200">
                <a:solidFill>
                  <a:srgbClr val="1F2E3C"/>
                </a:solidFill>
                <a:latin typeface="Segoe UI Semilight" panose="020B0402040204020203" pitchFamily="34" charset="0"/>
                <a:cs typeface="Segoe UI Semilight" panose="020B0402040204020203" pitchFamily="34" charset="0"/>
              </a:defRPr>
            </a:lvl1pPr>
            <a:lvl2pPr>
              <a:defRPr sz="2800">
                <a:solidFill>
                  <a:srgbClr val="1F2E3C"/>
                </a:solidFill>
                <a:latin typeface="Segoe UI Semilight" panose="020B0402040204020203" pitchFamily="34" charset="0"/>
                <a:cs typeface="Segoe UI Semilight" panose="020B0402040204020203" pitchFamily="34" charset="0"/>
              </a:defRPr>
            </a:lvl2pPr>
            <a:lvl3pPr>
              <a:defRPr sz="2400">
                <a:solidFill>
                  <a:srgbClr val="1F2E3C"/>
                </a:solidFill>
                <a:latin typeface="Segoe UI Semilight" panose="020B0402040204020203" pitchFamily="34" charset="0"/>
                <a:cs typeface="Segoe UI Semilight" panose="020B0402040204020203" pitchFamily="34" charset="0"/>
              </a:defRPr>
            </a:lvl3pPr>
            <a:lvl4pPr>
              <a:defRPr sz="2000">
                <a:solidFill>
                  <a:srgbClr val="1F2E3C"/>
                </a:solidFill>
                <a:latin typeface="Segoe UI Semilight" panose="020B0402040204020203" pitchFamily="34" charset="0"/>
                <a:cs typeface="Segoe UI Semilight" panose="020B0402040204020203" pitchFamily="34" charset="0"/>
              </a:defRPr>
            </a:lvl4pPr>
            <a:lvl5pPr>
              <a:defRPr sz="2000">
                <a:solidFill>
                  <a:srgbClr val="1F2E3C"/>
                </a:solidFill>
                <a:latin typeface="Segoe UI Semilight" panose="020B0402040204020203" pitchFamily="34" charset="0"/>
                <a:cs typeface="Segoe UI Semilight" panose="020B04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B7DF5849-4811-484B-B509-4EDC1A08FA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1151" y="307774"/>
            <a:ext cx="1438659" cy="359665"/>
          </a:xfrm>
          <a:prstGeom prst="rect">
            <a:avLst/>
          </a:prstGeom>
        </p:spPr>
      </p:pic>
    </p:spTree>
    <p:extLst>
      <p:ext uri="{BB962C8B-B14F-4D97-AF65-F5344CB8AC3E}">
        <p14:creationId xmlns:p14="http://schemas.microsoft.com/office/powerpoint/2010/main" val="237107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spital Title Slide">
    <p:spTree>
      <p:nvGrpSpPr>
        <p:cNvPr id="1" name=""/>
        <p:cNvGrpSpPr/>
        <p:nvPr/>
      </p:nvGrpSpPr>
      <p:grpSpPr>
        <a:xfrm>
          <a:off x="0" y="0"/>
          <a:ext cx="0" cy="0"/>
          <a:chOff x="0" y="0"/>
          <a:chExt cx="0" cy="0"/>
        </a:xfrm>
      </p:grpSpPr>
      <p:pic>
        <p:nvPicPr>
          <p:cNvPr id="6" name="Picture 5" descr="A picture containing person, blurry, riding, past&#10;&#10;Description automatically generated">
            <a:extLst>
              <a:ext uri="{FF2B5EF4-FFF2-40B4-BE49-F238E27FC236}">
                <a16:creationId xmlns:a16="http://schemas.microsoft.com/office/drawing/2014/main" id="{BD8C0577-8684-4458-AEE2-A0B2685FE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7"/>
            <a:ext cx="7562878" cy="5263611"/>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9" name="Subtitle 2">
            <a:extLst>
              <a:ext uri="{FF2B5EF4-FFF2-40B4-BE49-F238E27FC236}">
                <a16:creationId xmlns:a16="http://schemas.microsoft.com/office/drawing/2014/main" id="{8B0CEC5F-50DD-4765-BCED-91A8048F961C}"/>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a:extLst>
              <a:ext uri="{FF2B5EF4-FFF2-40B4-BE49-F238E27FC236}">
                <a16:creationId xmlns:a16="http://schemas.microsoft.com/office/drawing/2014/main" id="{6D9CEDF9-53DC-45B0-A1C0-A7BFDAE76B2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a:extLst>
              <a:ext uri="{FF2B5EF4-FFF2-40B4-BE49-F238E27FC236}">
                <a16:creationId xmlns:a16="http://schemas.microsoft.com/office/drawing/2014/main" id="{2EFA572B-46C9-4874-9A51-AF60D97AFBEE}"/>
              </a:ext>
            </a:extLst>
          </p:cNvPr>
          <p:cNvPicPr/>
          <p:nvPr userDrawn="1"/>
        </p:nvPicPr>
        <p:blipFill rotWithShape="1">
          <a:blip r:embed="rId4"/>
          <a:srcRect l="9210" t="33592" r="60631" b="50154"/>
          <a:stretch/>
        </p:blipFill>
        <p:spPr bwMode="auto">
          <a:xfrm>
            <a:off x="0" y="5257794"/>
            <a:ext cx="4106198" cy="14751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229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63993" indent="-263993">
              <a:buFont typeface="Arial"/>
              <a:buChar char="•"/>
              <a:defRPr/>
            </a:lvl1pPr>
            <a:lvl2pPr>
              <a:defRPr sz="2667"/>
            </a:lvl2pPr>
            <a:lvl3pPr>
              <a:defRPr sz="2667"/>
            </a:lvl3pPr>
            <a:lvl4pPr>
              <a:defRPr sz="2667"/>
            </a:lvl4pPr>
            <a:lvl5pP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B7A8F-6909-D561-5F45-FD5650B74E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FFE20A-A82B-6E89-79FC-C74764B16DE6}"/>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48BE5C-2E0E-D8D0-5543-7260DF021AB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1C7F7-765B-5846-913A-5AB90BD3C78E}" type="datetimeFigureOut">
              <a:rPr lang="en-US" smtClean="0"/>
              <a:t>4/25/2023</a:t>
            </a:fld>
            <a:endParaRPr lang="en-US"/>
          </a:p>
        </p:txBody>
      </p:sp>
      <p:sp>
        <p:nvSpPr>
          <p:cNvPr id="5" name="Footer Placeholder 4">
            <a:extLst>
              <a:ext uri="{FF2B5EF4-FFF2-40B4-BE49-F238E27FC236}">
                <a16:creationId xmlns:a16="http://schemas.microsoft.com/office/drawing/2014/main" id="{0B4B88DB-4652-394E-0BC0-30BA9A453FA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C39D-2AF6-E492-1887-87A5DFDDE69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095D6-D8FE-BA4D-A291-D912663FA31B}" type="slidenum">
              <a:rPr lang="en-US" smtClean="0"/>
              <a:t>‹#›</a:t>
            </a:fld>
            <a:endParaRPr lang="en-US"/>
          </a:p>
        </p:txBody>
      </p:sp>
    </p:spTree>
    <p:extLst>
      <p:ext uri="{BB962C8B-B14F-4D97-AF65-F5344CB8AC3E}">
        <p14:creationId xmlns:p14="http://schemas.microsoft.com/office/powerpoint/2010/main" val="40658861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2"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4/25/2023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8C9C21-5E83-4888-9A5E-E9DC3DE55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8AA7-C406-4D66-AAF7-07CE199D7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32EC39-8E7C-4959-A149-AB302B391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7A66-626E-41B9-9E77-33A23126AEF6}" type="datetimeFigureOut">
              <a:rPr lang="en-GB" smtClean="0"/>
              <a:t>25/04/2023</a:t>
            </a:fld>
            <a:endParaRPr lang="en-GB"/>
          </a:p>
        </p:txBody>
      </p:sp>
      <p:sp>
        <p:nvSpPr>
          <p:cNvPr id="5" name="Footer Placeholder 4">
            <a:extLst>
              <a:ext uri="{FF2B5EF4-FFF2-40B4-BE49-F238E27FC236}">
                <a16:creationId xmlns:a16="http://schemas.microsoft.com/office/drawing/2014/main" id="{A23D2A62-21D3-4585-BA2C-12981511B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1EBC9C-F660-4A4C-98E3-2F783463C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2857C-630F-44D5-8746-DDD607D40DAA}" type="slidenum">
              <a:rPr lang="en-GB" smtClean="0"/>
              <a:t>‹#›</a:t>
            </a:fld>
            <a:endParaRPr lang="en-GB"/>
          </a:p>
        </p:txBody>
      </p:sp>
    </p:spTree>
    <p:extLst>
      <p:ext uri="{BB962C8B-B14F-4D97-AF65-F5344CB8AC3E}">
        <p14:creationId xmlns:p14="http://schemas.microsoft.com/office/powerpoint/2010/main" val="193102298"/>
      </p:ext>
    </p:extLst>
  </p:cSld>
  <p:clrMap bg1="lt1" tx1="dk1" bg2="lt2" tx2="dk2" accent1="accent1" accent2="accent2" accent3="accent3" accent4="accent4" accent5="accent5" accent6="accent6" hlink="hlink" folHlink="folHlink"/>
  <p:sldLayoutIdLst>
    <p:sldLayoutId id="2147483756" r:id="rId1"/>
    <p:sldLayoutId id="2147483700" r:id="rId2"/>
    <p:sldLayoutId id="214748369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899" y="944387"/>
            <a:ext cx="11566159" cy="505816"/>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238798" y="1600201"/>
            <a:ext cx="1156615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AAEB7D5-1E81-A348-80E2-DA9697828BC1}" type="datetimeFigureOut">
              <a:rPr lang="en-US"/>
              <a:pPr/>
              <a:t>4/25/2023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C4AFE59-3830-674D-8C76-C2A107404C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l" defTabSz="457200" rtl="0" eaLnBrk="1" latinLnBrk="0" hangingPunct="1">
        <a:spcBef>
          <a:spcPct val="0"/>
        </a:spcBef>
        <a:buNone/>
        <a:defRPr sz="2900" kern="1200" spc="-100">
          <a:solidFill>
            <a:schemeClr val="accent2"/>
          </a:solidFill>
          <a:latin typeface="+mj-lt"/>
          <a:ea typeface="+mj-ea"/>
          <a:cs typeface="+mj-cs"/>
        </a:defRPr>
      </a:lvl1pPr>
    </p:titleStyle>
    <p:body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share.covid19.public-inquiry.uk/s/your-experienc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l.hackett@hempsons.co.uk" TargetMode="External"/><Relationship Id="rId1" Type="http://schemas.openxmlformats.org/officeDocument/2006/relationships/slideLayout" Target="../slideLayouts/slideLayout6.xml"/><Relationship Id="rId4" Type="http://schemas.openxmlformats.org/officeDocument/2006/relationships/hyperlink" Target="https://www.hempsons.co.uk/services/covid-19-porta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7132180-C543-E946-A6A2-C7DEE178C60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381095" y="1734723"/>
            <a:ext cx="11566159" cy="505816"/>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r>
              <a:rPr lang="en-GB" sz="3470" b="1" dirty="0">
                <a:effectLst/>
                <a:ea typeface="Myriad Pro Light"/>
                <a:cs typeface="Myriad Pro Light"/>
              </a:rPr>
              <a:t>UK Covid-19 Inquiry – the health and care sector</a:t>
            </a:r>
            <a:r>
              <a:rPr lang="en-GB" sz="3470" i="1" dirty="0">
                <a:solidFill>
                  <a:srgbClr val="0E101A"/>
                </a:solidFill>
                <a:effectLst/>
                <a:ea typeface="Myriad Pro Light"/>
                <a:cs typeface="Myriad Pro Light"/>
              </a:rPr>
              <a:t> </a:t>
            </a:r>
            <a:endParaRPr lang="en-US" sz="3470" b="1" dirty="0">
              <a:solidFill>
                <a:schemeClr val="tx2"/>
              </a:solidFill>
            </a:endParaRPr>
          </a:p>
        </p:txBody>
      </p:sp>
      <p:sp>
        <p:nvSpPr>
          <p:cNvPr id="10" name="Content Placeholder 2"/>
          <p:cNvSpPr>
            <a:spLocks noGrp="1"/>
          </p:cNvSpPr>
          <p:nvPr>
            <p:ph idx="1"/>
          </p:nvPr>
        </p:nvSpPr>
        <p:spPr>
          <a:xfrm>
            <a:off x="312921" y="2388005"/>
            <a:ext cx="11566159" cy="2230316"/>
          </a:xfrm>
        </p:spPr>
        <p:txBody>
          <a:bodyPr vert="horz" lIns="121920" tIns="60960" rIns="121920" bIns="6096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spcAft>
                <a:spcPts val="800"/>
              </a:spcAft>
              <a:buNone/>
            </a:pPr>
            <a:r>
              <a:rPr lang="en-US" sz="2400" b="1">
                <a:solidFill>
                  <a:schemeClr val="accent1"/>
                </a:solidFill>
              </a:rPr>
              <a:t>Our speakers today</a:t>
            </a:r>
            <a:r>
              <a:rPr lang="en-US" sz="2133" b="1">
                <a:solidFill>
                  <a:schemeClr val="accent1"/>
                </a:solidFill>
              </a:rPr>
              <a:t>:</a:t>
            </a:r>
          </a:p>
          <a:p>
            <a:pPr marL="263307" indent="-263307">
              <a:buSzPct val="126000"/>
            </a:pPr>
            <a:r>
              <a:rPr lang="en-GB" sz="2133" b="1"/>
              <a:t>Charlotte Harpin</a:t>
            </a:r>
            <a:r>
              <a:rPr lang="en-GB" sz="2133"/>
              <a:t>, Partner and Head of Health, Browne Jacobson </a:t>
            </a:r>
          </a:p>
          <a:p>
            <a:pPr marL="263307" indent="-263307">
              <a:buSzPct val="126000"/>
            </a:pPr>
            <a:r>
              <a:rPr lang="en-GB" sz="2133" b="1"/>
              <a:t>Hugh Giles</a:t>
            </a:r>
            <a:r>
              <a:rPr lang="en-GB" sz="2133"/>
              <a:t>, Partner, Capsticks </a:t>
            </a:r>
          </a:p>
          <a:p>
            <a:pPr marL="263307" indent="-263307">
              <a:buSzPct val="126000"/>
            </a:pPr>
            <a:r>
              <a:rPr lang="en-GB" sz="2133" b="1"/>
              <a:t>Liz Hackett</a:t>
            </a:r>
            <a:r>
              <a:rPr lang="en-GB" sz="2133"/>
              <a:t>, Partner, Hempsons</a:t>
            </a:r>
            <a:endParaRPr lang="en-GB" sz="2133">
              <a:cs typeface="Calibri"/>
            </a:endParaRPr>
          </a:p>
          <a:p>
            <a:pPr marL="263307" indent="-263307">
              <a:buSzPct val="126000"/>
            </a:pPr>
            <a:endParaRPr lang="en-GB" sz="2133">
              <a:cs typeface="Calibri"/>
            </a:endParaRPr>
          </a:p>
          <a:p>
            <a:pPr marL="0" indent="0">
              <a:buNone/>
            </a:pPr>
            <a:r>
              <a:rPr lang="en-GB" sz="2133"/>
              <a:t>With </a:t>
            </a:r>
            <a:r>
              <a:rPr lang="en-GB" sz="2133" b="1"/>
              <a:t>Ferelith Gaze</a:t>
            </a:r>
            <a:r>
              <a:rPr lang="en-GB" sz="2133"/>
              <a:t>, Head of Policy and Public Affairs, chairing the session</a:t>
            </a:r>
          </a:p>
        </p:txBody>
      </p:sp>
      <p:sp>
        <p:nvSpPr>
          <p:cNvPr id="12" name="TextBox 11">
            <a:extLst>
              <a:ext uri="{FF2B5EF4-FFF2-40B4-BE49-F238E27FC236}">
                <a16:creationId xmlns:a16="http://schemas.microsoft.com/office/drawing/2014/main" id="{D3CD084B-4FED-6F40-A478-D98879480F2C}"/>
              </a:ext>
            </a:extLst>
          </p:cNvPr>
          <p:cNvSpPr txBox="1"/>
          <p:nvPr/>
        </p:nvSpPr>
        <p:spPr>
          <a:xfrm>
            <a:off x="312921" y="5026888"/>
            <a:ext cx="7763727" cy="420564"/>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GB" sz="2133" b="1">
                <a:solidFill>
                  <a:schemeClr val="accent4"/>
                </a:solidFill>
              </a:rPr>
              <a:t>Thank you for joining us – the webinar will begin shortly</a:t>
            </a:r>
          </a:p>
        </p:txBody>
      </p:sp>
    </p:spTree>
    <p:extLst>
      <p:ext uri="{BB962C8B-B14F-4D97-AF65-F5344CB8AC3E}">
        <p14:creationId xmlns:p14="http://schemas.microsoft.com/office/powerpoint/2010/main" val="114848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D34C6E39-E2DF-4A98-BA19-FBF5C5557D43}"/>
              </a:ext>
            </a:extLst>
          </p:cNvPr>
          <p:cNvSpPr>
            <a:spLocks noGrp="1"/>
          </p:cNvSpPr>
          <p:nvPr>
            <p:ph type="ctrTitle"/>
          </p:nvPr>
        </p:nvSpPr>
        <p:spPr/>
        <p:txBody>
          <a:bodyPr/>
          <a:lstStyle/>
          <a:p>
            <a:r>
              <a:rPr lang="en-GB"/>
              <a:t>COVID-19 Public Inquiry</a:t>
            </a:r>
          </a:p>
        </p:txBody>
      </p:sp>
      <p:sp>
        <p:nvSpPr>
          <p:cNvPr id="64" name="Subtitle 63">
            <a:extLst>
              <a:ext uri="{FF2B5EF4-FFF2-40B4-BE49-F238E27FC236}">
                <a16:creationId xmlns:a16="http://schemas.microsoft.com/office/drawing/2014/main" id="{4A5CA4A9-8B6F-4514-9A60-B9CB9C26397D}"/>
              </a:ext>
            </a:extLst>
          </p:cNvPr>
          <p:cNvSpPr>
            <a:spLocks noGrp="1"/>
          </p:cNvSpPr>
          <p:nvPr>
            <p:ph type="subTitle" idx="1"/>
          </p:nvPr>
        </p:nvSpPr>
        <p:spPr/>
        <p:txBody>
          <a:bodyPr/>
          <a:lstStyle/>
          <a:p>
            <a:r>
              <a:rPr lang="en-GB"/>
              <a:t>Workforce: Managing the Impact of the Inquiry</a:t>
            </a:r>
          </a:p>
        </p:txBody>
      </p:sp>
      <p:sp>
        <p:nvSpPr>
          <p:cNvPr id="2" name="TextBox 1">
            <a:extLst>
              <a:ext uri="{FF2B5EF4-FFF2-40B4-BE49-F238E27FC236}">
                <a16:creationId xmlns:a16="http://schemas.microsoft.com/office/drawing/2014/main" id="{5A1B5DDB-D931-D61A-CEE6-8EAF47B84625}"/>
              </a:ext>
            </a:extLst>
          </p:cNvPr>
          <p:cNvSpPr txBox="1"/>
          <p:nvPr/>
        </p:nvSpPr>
        <p:spPr>
          <a:xfrm>
            <a:off x="3533848" y="6469550"/>
            <a:ext cx="948776" cy="220007"/>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427028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DB6F-DCFC-BCA6-FDF7-0E32A5A4F294}"/>
              </a:ext>
            </a:extLst>
          </p:cNvPr>
          <p:cNvSpPr>
            <a:spLocks noGrp="1"/>
          </p:cNvSpPr>
          <p:nvPr>
            <p:ph type="title"/>
          </p:nvPr>
        </p:nvSpPr>
        <p:spPr/>
        <p:txBody>
          <a:bodyPr/>
          <a:lstStyle/>
          <a:p>
            <a:r>
              <a:rPr lang="en-GB"/>
              <a:t>Introduction</a:t>
            </a:r>
          </a:p>
        </p:txBody>
      </p:sp>
      <p:sp>
        <p:nvSpPr>
          <p:cNvPr id="3" name="Text Placeholder 2">
            <a:extLst>
              <a:ext uri="{FF2B5EF4-FFF2-40B4-BE49-F238E27FC236}">
                <a16:creationId xmlns:a16="http://schemas.microsoft.com/office/drawing/2014/main" id="{3CA12E3B-080D-2C56-7ACF-F62A4DF545D5}"/>
              </a:ext>
            </a:extLst>
          </p:cNvPr>
          <p:cNvSpPr>
            <a:spLocks noGrp="1"/>
          </p:cNvSpPr>
          <p:nvPr>
            <p:ph type="body" sz="half" idx="2"/>
          </p:nvPr>
        </p:nvSpPr>
        <p:spPr/>
        <p:txBody>
          <a:bodyPr/>
          <a:lstStyle/>
          <a:p>
            <a:endParaRPr lang="en-GB"/>
          </a:p>
        </p:txBody>
      </p:sp>
      <p:sp>
        <p:nvSpPr>
          <p:cNvPr id="4" name="Content Placeholder 3">
            <a:extLst>
              <a:ext uri="{FF2B5EF4-FFF2-40B4-BE49-F238E27FC236}">
                <a16:creationId xmlns:a16="http://schemas.microsoft.com/office/drawing/2014/main" id="{37D2191F-F146-3085-856E-B85273BE5600}"/>
              </a:ext>
            </a:extLst>
          </p:cNvPr>
          <p:cNvSpPr>
            <a:spLocks noGrp="1"/>
          </p:cNvSpPr>
          <p:nvPr>
            <p:ph idx="1"/>
          </p:nvPr>
        </p:nvSpPr>
        <p:spPr/>
        <p:txBody>
          <a:bodyPr/>
          <a:lstStyle/>
          <a:p>
            <a:endParaRPr lang="en-GB"/>
          </a:p>
          <a:p>
            <a:r>
              <a:rPr lang="en-GB" sz="4000"/>
              <a:t>What we will cover:</a:t>
            </a:r>
            <a:br>
              <a:rPr lang="en-GB" sz="4000"/>
            </a:br>
            <a:endParaRPr lang="en-GB" sz="4000"/>
          </a:p>
          <a:p>
            <a:pPr lvl="1"/>
            <a:r>
              <a:rPr lang="en-GB"/>
              <a:t>The voice of the NHS workforce</a:t>
            </a:r>
            <a:br>
              <a:rPr lang="en-GB"/>
            </a:br>
            <a:endParaRPr lang="en-GB"/>
          </a:p>
          <a:p>
            <a:pPr lvl="1"/>
            <a:r>
              <a:rPr lang="en-GB"/>
              <a:t>Managing your Rule 9 response </a:t>
            </a:r>
            <a:br>
              <a:rPr lang="en-GB"/>
            </a:br>
            <a:endParaRPr lang="en-GB"/>
          </a:p>
          <a:p>
            <a:pPr lvl="1"/>
            <a:r>
              <a:rPr lang="en-GB"/>
              <a:t>Supporting your workforce </a:t>
            </a:r>
          </a:p>
          <a:p>
            <a:pPr lvl="1"/>
            <a:endParaRPr lang="en-GB"/>
          </a:p>
        </p:txBody>
      </p:sp>
    </p:spTree>
    <p:extLst>
      <p:ext uri="{BB962C8B-B14F-4D97-AF65-F5344CB8AC3E}">
        <p14:creationId xmlns:p14="http://schemas.microsoft.com/office/powerpoint/2010/main" val="311894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EE9C-34FF-B103-463D-A924AEE50EC7}"/>
              </a:ext>
            </a:extLst>
          </p:cNvPr>
          <p:cNvSpPr>
            <a:spLocks noGrp="1"/>
          </p:cNvSpPr>
          <p:nvPr>
            <p:ph type="title"/>
          </p:nvPr>
        </p:nvSpPr>
        <p:spPr/>
        <p:txBody>
          <a:bodyPr/>
          <a:lstStyle/>
          <a:p>
            <a:r>
              <a:rPr lang="en-GB"/>
              <a:t>The voice of the NHS workforce</a:t>
            </a:r>
          </a:p>
        </p:txBody>
      </p:sp>
      <p:sp>
        <p:nvSpPr>
          <p:cNvPr id="3" name="Text Placeholder 2">
            <a:extLst>
              <a:ext uri="{FF2B5EF4-FFF2-40B4-BE49-F238E27FC236}">
                <a16:creationId xmlns:a16="http://schemas.microsoft.com/office/drawing/2014/main" id="{AB07EB57-A4F3-5815-E3D8-1A66F7849364}"/>
              </a:ext>
            </a:extLst>
          </p:cNvPr>
          <p:cNvSpPr>
            <a:spLocks noGrp="1"/>
          </p:cNvSpPr>
          <p:nvPr>
            <p:ph type="body" sz="half" idx="2"/>
          </p:nvPr>
        </p:nvSpPr>
        <p:spPr/>
        <p:txBody>
          <a:bodyPr/>
          <a:lstStyle/>
          <a:p>
            <a:endParaRPr lang="en-GB"/>
          </a:p>
        </p:txBody>
      </p:sp>
      <p:sp>
        <p:nvSpPr>
          <p:cNvPr id="4" name="Content Placeholder 3">
            <a:extLst>
              <a:ext uri="{FF2B5EF4-FFF2-40B4-BE49-F238E27FC236}">
                <a16:creationId xmlns:a16="http://schemas.microsoft.com/office/drawing/2014/main" id="{E28B7A90-6E86-E192-CE93-B70241AE6AC6}"/>
              </a:ext>
            </a:extLst>
          </p:cNvPr>
          <p:cNvSpPr>
            <a:spLocks noGrp="1"/>
          </p:cNvSpPr>
          <p:nvPr>
            <p:ph idx="1"/>
          </p:nvPr>
        </p:nvSpPr>
        <p:spPr/>
        <p:txBody>
          <a:bodyPr>
            <a:normAutofit/>
          </a:bodyPr>
          <a:lstStyle/>
          <a:p>
            <a:endParaRPr lang="en-GB"/>
          </a:p>
          <a:p>
            <a:r>
              <a:rPr lang="en-GB"/>
              <a:t>How will the voice of the NHS workforce be heard in the Inquiry:</a:t>
            </a:r>
            <a:br>
              <a:rPr lang="en-GB"/>
            </a:br>
            <a:endParaRPr lang="en-GB"/>
          </a:p>
          <a:p>
            <a:pPr lvl="1"/>
            <a:r>
              <a:rPr lang="en-GB"/>
              <a:t>The Rule 9 response of your organisation</a:t>
            </a:r>
          </a:p>
          <a:p>
            <a:pPr lvl="2"/>
            <a:r>
              <a:rPr lang="en-GB"/>
              <a:t>Formal evidence</a:t>
            </a:r>
          </a:p>
          <a:p>
            <a:pPr lvl="2"/>
            <a:r>
              <a:rPr lang="en-GB"/>
              <a:t>Generic / thematic  </a:t>
            </a:r>
          </a:p>
          <a:p>
            <a:pPr lvl="1"/>
            <a:r>
              <a:rPr lang="en-GB"/>
              <a:t>The listening exercise: “Every Story Matters” </a:t>
            </a:r>
          </a:p>
          <a:p>
            <a:pPr lvl="2"/>
            <a:r>
              <a:rPr lang="en-GB"/>
              <a:t>To inform the Inquiry but not evidence</a:t>
            </a:r>
          </a:p>
          <a:p>
            <a:pPr lvl="2"/>
            <a:r>
              <a:rPr lang="en-GB"/>
              <a:t>Personal stories and experiences</a:t>
            </a:r>
          </a:p>
          <a:p>
            <a:pPr lvl="2"/>
            <a:r>
              <a:rPr lang="en-GB"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https://share.covid19.public-inquiry.uk/s/your-experience</a:t>
            </a:r>
            <a:endParaRPr lang="en-GB"/>
          </a:p>
          <a:p>
            <a:pPr lvl="1"/>
            <a:r>
              <a:rPr lang="en-GB"/>
              <a:t>Targeted face to face listening sessions</a:t>
            </a:r>
          </a:p>
        </p:txBody>
      </p:sp>
    </p:spTree>
    <p:extLst>
      <p:ext uri="{BB962C8B-B14F-4D97-AF65-F5344CB8AC3E}">
        <p14:creationId xmlns:p14="http://schemas.microsoft.com/office/powerpoint/2010/main" val="167916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C63E-A533-2EE2-8300-0166C55B484B}"/>
              </a:ext>
            </a:extLst>
          </p:cNvPr>
          <p:cNvSpPr>
            <a:spLocks noGrp="1"/>
          </p:cNvSpPr>
          <p:nvPr>
            <p:ph type="title"/>
          </p:nvPr>
        </p:nvSpPr>
        <p:spPr/>
        <p:txBody>
          <a:bodyPr/>
          <a:lstStyle/>
          <a:p>
            <a:r>
              <a:rPr lang="en-GB"/>
              <a:t>Managing your Rule 9 response </a:t>
            </a:r>
          </a:p>
        </p:txBody>
      </p:sp>
      <p:sp>
        <p:nvSpPr>
          <p:cNvPr id="3" name="Text Placeholder 2">
            <a:extLst>
              <a:ext uri="{FF2B5EF4-FFF2-40B4-BE49-F238E27FC236}">
                <a16:creationId xmlns:a16="http://schemas.microsoft.com/office/drawing/2014/main" id="{0EFB3DE2-0F7A-ED07-397A-2809D57AB9D4}"/>
              </a:ext>
            </a:extLst>
          </p:cNvPr>
          <p:cNvSpPr>
            <a:spLocks noGrp="1"/>
          </p:cNvSpPr>
          <p:nvPr>
            <p:ph type="body" sz="half" idx="2"/>
          </p:nvPr>
        </p:nvSpPr>
        <p:spPr/>
        <p:txBody>
          <a:bodyPr/>
          <a:lstStyle/>
          <a:p>
            <a:endParaRPr lang="en-GB"/>
          </a:p>
        </p:txBody>
      </p:sp>
      <p:sp>
        <p:nvSpPr>
          <p:cNvPr id="4" name="Content Placeholder 3">
            <a:extLst>
              <a:ext uri="{FF2B5EF4-FFF2-40B4-BE49-F238E27FC236}">
                <a16:creationId xmlns:a16="http://schemas.microsoft.com/office/drawing/2014/main" id="{8AE92F9D-4199-E75E-7177-4D53884B3B6F}"/>
              </a:ext>
            </a:extLst>
          </p:cNvPr>
          <p:cNvSpPr>
            <a:spLocks noGrp="1"/>
          </p:cNvSpPr>
          <p:nvPr>
            <p:ph idx="1"/>
          </p:nvPr>
        </p:nvSpPr>
        <p:spPr/>
        <p:txBody>
          <a:bodyPr/>
          <a:lstStyle/>
          <a:p>
            <a:endParaRPr lang="en-GB"/>
          </a:p>
          <a:p>
            <a:r>
              <a:rPr lang="en-GB"/>
              <a:t>Mitigating the pressures:</a:t>
            </a:r>
            <a:br>
              <a:rPr lang="en-GB"/>
            </a:br>
            <a:endParaRPr lang="en-GB"/>
          </a:p>
          <a:p>
            <a:pPr lvl="1"/>
            <a:r>
              <a:rPr lang="en-GB"/>
              <a:t>The right team</a:t>
            </a:r>
          </a:p>
          <a:p>
            <a:pPr lvl="1"/>
            <a:r>
              <a:rPr lang="en-GB"/>
              <a:t>Resource </a:t>
            </a:r>
          </a:p>
          <a:p>
            <a:pPr lvl="1"/>
            <a:r>
              <a:rPr lang="en-GB"/>
              <a:t>Legal advice </a:t>
            </a:r>
          </a:p>
          <a:p>
            <a:pPr lvl="1"/>
            <a:r>
              <a:rPr lang="en-GB"/>
              <a:t>Timeframe </a:t>
            </a:r>
          </a:p>
          <a:p>
            <a:pPr lvl="1"/>
            <a:r>
              <a:rPr lang="en-GB"/>
              <a:t>Engage with the Inquiry Legal Team</a:t>
            </a:r>
          </a:p>
          <a:p>
            <a:pPr lvl="1"/>
            <a:r>
              <a:rPr lang="en-GB"/>
              <a:t>Compassionate leadership</a:t>
            </a:r>
          </a:p>
        </p:txBody>
      </p:sp>
    </p:spTree>
    <p:extLst>
      <p:ext uri="{BB962C8B-B14F-4D97-AF65-F5344CB8AC3E}">
        <p14:creationId xmlns:p14="http://schemas.microsoft.com/office/powerpoint/2010/main" val="9916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E97F-3D27-7F0C-A605-D97F210389B7}"/>
              </a:ext>
            </a:extLst>
          </p:cNvPr>
          <p:cNvSpPr>
            <a:spLocks noGrp="1"/>
          </p:cNvSpPr>
          <p:nvPr>
            <p:ph type="title"/>
          </p:nvPr>
        </p:nvSpPr>
        <p:spPr/>
        <p:txBody>
          <a:bodyPr/>
          <a:lstStyle/>
          <a:p>
            <a:r>
              <a:rPr lang="en-GB"/>
              <a:t>Supporting your workforce</a:t>
            </a:r>
          </a:p>
        </p:txBody>
      </p:sp>
      <p:sp>
        <p:nvSpPr>
          <p:cNvPr id="3" name="Text Placeholder 2">
            <a:extLst>
              <a:ext uri="{FF2B5EF4-FFF2-40B4-BE49-F238E27FC236}">
                <a16:creationId xmlns:a16="http://schemas.microsoft.com/office/drawing/2014/main" id="{ED99669A-FC3C-1318-57F2-774AB0310898}"/>
              </a:ext>
            </a:extLst>
          </p:cNvPr>
          <p:cNvSpPr>
            <a:spLocks noGrp="1"/>
          </p:cNvSpPr>
          <p:nvPr>
            <p:ph type="body" sz="half" idx="2"/>
          </p:nvPr>
        </p:nvSpPr>
        <p:spPr/>
        <p:txBody>
          <a:bodyPr/>
          <a:lstStyle/>
          <a:p>
            <a:endParaRPr lang="en-GB"/>
          </a:p>
        </p:txBody>
      </p:sp>
      <p:sp>
        <p:nvSpPr>
          <p:cNvPr id="4" name="Content Placeholder 3">
            <a:extLst>
              <a:ext uri="{FF2B5EF4-FFF2-40B4-BE49-F238E27FC236}">
                <a16:creationId xmlns:a16="http://schemas.microsoft.com/office/drawing/2014/main" id="{0CB16646-97C5-8F41-40EA-18C83B0F6182}"/>
              </a:ext>
            </a:extLst>
          </p:cNvPr>
          <p:cNvSpPr>
            <a:spLocks noGrp="1"/>
          </p:cNvSpPr>
          <p:nvPr>
            <p:ph idx="1"/>
          </p:nvPr>
        </p:nvSpPr>
        <p:spPr/>
        <p:txBody>
          <a:bodyPr/>
          <a:lstStyle/>
          <a:p>
            <a:endParaRPr lang="en-GB"/>
          </a:p>
          <a:p>
            <a:r>
              <a:rPr lang="en-GB"/>
              <a:t>Strategies and support:</a:t>
            </a:r>
            <a:br>
              <a:rPr lang="en-GB"/>
            </a:br>
            <a:endParaRPr lang="en-GB"/>
          </a:p>
          <a:p>
            <a:pPr lvl="1"/>
            <a:r>
              <a:rPr lang="en-GB"/>
              <a:t>Compassionate leadership</a:t>
            </a:r>
          </a:p>
          <a:p>
            <a:pPr lvl="1"/>
            <a:r>
              <a:rPr lang="en-GB"/>
              <a:t>Rule 9 response: reflecting the workforce experience </a:t>
            </a:r>
          </a:p>
          <a:p>
            <a:pPr lvl="1"/>
            <a:r>
              <a:rPr lang="en-GB"/>
              <a:t>Carrying the weight and burden of your workforce </a:t>
            </a:r>
          </a:p>
          <a:p>
            <a:pPr lvl="1"/>
            <a:r>
              <a:rPr lang="en-GB"/>
              <a:t>Well-being guardian </a:t>
            </a:r>
          </a:p>
          <a:p>
            <a:pPr lvl="1"/>
            <a:r>
              <a:rPr lang="en-GB"/>
              <a:t>Signposting to information and support</a:t>
            </a:r>
          </a:p>
          <a:p>
            <a:pPr lvl="1"/>
            <a:r>
              <a:rPr lang="en-GB"/>
              <a:t>Prepare for increased sickness absence </a:t>
            </a:r>
          </a:p>
          <a:p>
            <a:pPr lvl="1"/>
            <a:r>
              <a:rPr lang="en-GB"/>
              <a:t>Reinforce the positives </a:t>
            </a:r>
          </a:p>
        </p:txBody>
      </p:sp>
    </p:spTree>
    <p:extLst>
      <p:ext uri="{BB962C8B-B14F-4D97-AF65-F5344CB8AC3E}">
        <p14:creationId xmlns:p14="http://schemas.microsoft.com/office/powerpoint/2010/main" val="71951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FBA88EF-19F1-495A-8B90-0651DF31587C}"/>
              </a:ext>
            </a:extLst>
          </p:cNvPr>
          <p:cNvSpPr>
            <a:spLocks noGrp="1"/>
          </p:cNvSpPr>
          <p:nvPr>
            <p:ph type="body" sz="quarter" idx="17"/>
          </p:nvPr>
        </p:nvSpPr>
        <p:spPr/>
        <p:txBody>
          <a:bodyPr/>
          <a:lstStyle/>
          <a:p>
            <a:r>
              <a:rPr lang="en-GB">
                <a:latin typeface="Segoe UI Semibold" panose="020B0702040204020203" pitchFamily="34" charset="0"/>
                <a:cs typeface="Segoe UI Semibold" panose="020B0702040204020203" pitchFamily="34" charset="0"/>
              </a:rPr>
              <a:t>Liz Hackett, Partner</a:t>
            </a:r>
          </a:p>
          <a:p>
            <a:r>
              <a:rPr lang="en-GB"/>
              <a:t>t: 01423 724132</a:t>
            </a:r>
          </a:p>
          <a:p>
            <a:r>
              <a:rPr lang="en-GB"/>
              <a:t>e: </a:t>
            </a:r>
            <a:r>
              <a:rPr lang="en-GB">
                <a:hlinkClick r:id="rId2"/>
              </a:rPr>
              <a:t>l.hackett@hempsons.co.uk</a:t>
            </a:r>
            <a:endParaRPr lang="en-GB"/>
          </a:p>
          <a:p>
            <a:r>
              <a:rPr lang="en-GB"/>
              <a:t>www.hempsons.co.uk</a:t>
            </a:r>
          </a:p>
        </p:txBody>
      </p:sp>
      <p:sp>
        <p:nvSpPr>
          <p:cNvPr id="3" name="Title 2">
            <a:extLst>
              <a:ext uri="{FF2B5EF4-FFF2-40B4-BE49-F238E27FC236}">
                <a16:creationId xmlns:a16="http://schemas.microsoft.com/office/drawing/2014/main" id="{731AE721-BB04-4E33-A4F8-247516BC103B}"/>
              </a:ext>
            </a:extLst>
          </p:cNvPr>
          <p:cNvSpPr>
            <a:spLocks noGrp="1"/>
          </p:cNvSpPr>
          <p:nvPr>
            <p:ph type="title"/>
          </p:nvPr>
        </p:nvSpPr>
        <p:spPr/>
        <p:txBody>
          <a:bodyPr/>
          <a:lstStyle/>
          <a:p>
            <a:endParaRPr lang="en-GB"/>
          </a:p>
        </p:txBody>
      </p:sp>
      <p:pic>
        <p:nvPicPr>
          <p:cNvPr id="9" name="Picture Placeholder 8">
            <a:extLst>
              <a:ext uri="{FF2B5EF4-FFF2-40B4-BE49-F238E27FC236}">
                <a16:creationId xmlns:a16="http://schemas.microsoft.com/office/drawing/2014/main" id="{E3C4B280-5939-4B08-B568-06C3556CEF2E}"/>
              </a:ext>
            </a:extLst>
          </p:cNvPr>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a:stretch/>
        </p:blipFill>
        <p:spPr>
          <a:prstGeom prst="ellipse">
            <a:avLst/>
          </a:prstGeom>
        </p:spPr>
      </p:pic>
      <p:sp>
        <p:nvSpPr>
          <p:cNvPr id="4" name="Text Placeholder 5">
            <a:extLst>
              <a:ext uri="{FF2B5EF4-FFF2-40B4-BE49-F238E27FC236}">
                <a16:creationId xmlns:a16="http://schemas.microsoft.com/office/drawing/2014/main" id="{C7E9043F-9DFA-B553-84B0-2EE1B55D29BD}"/>
              </a:ext>
            </a:extLst>
          </p:cNvPr>
          <p:cNvSpPr txBox="1">
            <a:spLocks/>
          </p:cNvSpPr>
          <p:nvPr/>
        </p:nvSpPr>
        <p:spPr>
          <a:xfrm>
            <a:off x="6455879" y="4114274"/>
            <a:ext cx="5105395" cy="20754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F2E3C"/>
                </a:solidFill>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rgbClr val="1F2E3C"/>
                </a:solidFill>
                <a:latin typeface="Segoe UI Semilight" panose="020B0402040204020203" pitchFamily="34" charset="0"/>
                <a:ea typeface="+mn-ea"/>
                <a:cs typeface="Segoe UI Semilight" panose="020B04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Segoe UI Semibold" panose="020B0702040204020203" pitchFamily="34" charset="0"/>
                <a:cs typeface="Segoe UI Semibold" panose="020B0702040204020203" pitchFamily="34" charset="0"/>
              </a:rPr>
              <a:t>Find out more from</a:t>
            </a:r>
          </a:p>
          <a:p>
            <a:r>
              <a:rPr lang="en-GB">
                <a:latin typeface="Segoe UI Semibold" panose="020B0702040204020203" pitchFamily="34" charset="0"/>
                <a:cs typeface="Segoe UI Semibold" panose="020B0702040204020203" pitchFamily="34" charset="0"/>
              </a:rPr>
              <a:t>Hempsons COVID-19 Portal</a:t>
            </a:r>
          </a:p>
          <a:p>
            <a:r>
              <a:rPr lang="en-GB">
                <a:hlinkClick r:id="rId4"/>
              </a:rPr>
              <a:t>COVID-19 portal - Hempsons - Hempsons</a:t>
            </a:r>
            <a:endParaRPr lang="en-GB">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11158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383E8DE4-F26E-0847-BCEE-A626B992BCFB}"/>
              </a:ext>
            </a:extLst>
          </p:cNvPr>
          <p:cNvPicPr>
            <a:picLocks noChangeAspect="1"/>
          </p:cNvPicPr>
          <p:nvPr/>
        </p:nvPicPr>
        <p:blipFill>
          <a:blip r:embed="rId2"/>
          <a:stretch>
            <a:fillRect/>
          </a:stretch>
        </p:blipFill>
        <p:spPr>
          <a:xfrm>
            <a:off x="0" y="0"/>
            <a:ext cx="12192000" cy="6858000"/>
          </a:xfrm>
          <a:prstGeom prst="rect">
            <a:avLst/>
          </a:prstGeom>
        </p:spPr>
      </p:pic>
      <p:sp>
        <p:nvSpPr>
          <p:cNvPr id="10" name="Content Placeholder 2"/>
          <p:cNvSpPr>
            <a:spLocks noGrp="1"/>
          </p:cNvSpPr>
          <p:nvPr>
            <p:ph idx="1"/>
          </p:nvPr>
        </p:nvSpPr>
        <p:spPr>
          <a:xfrm>
            <a:off x="1385855" y="1263058"/>
            <a:ext cx="10350043" cy="5122393"/>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spcAft>
                <a:spcPts val="800"/>
              </a:spcAft>
              <a:buNone/>
            </a:pPr>
            <a:endParaRPr lang="en-GB" sz="2400" b="1">
              <a:solidFill>
                <a:schemeClr val="accent1"/>
              </a:solidFill>
            </a:endParaRPr>
          </a:p>
          <a:p>
            <a:pPr marL="0" indent="0">
              <a:spcAft>
                <a:spcPts val="800"/>
              </a:spcAft>
              <a:buNone/>
            </a:pPr>
            <a:endParaRPr lang="en-GB" sz="2400" b="1">
              <a:solidFill>
                <a:schemeClr val="accent1"/>
              </a:solidFill>
            </a:endParaRPr>
          </a:p>
          <a:p>
            <a:pPr marL="0" indent="0">
              <a:spcAft>
                <a:spcPts val="800"/>
              </a:spcAft>
              <a:buNone/>
            </a:pPr>
            <a:r>
              <a:rPr lang="en-GB" sz="3200" b="1">
                <a:solidFill>
                  <a:schemeClr val="accent1"/>
                </a:solidFill>
              </a:rPr>
              <a:t>Thank you for joining us today</a:t>
            </a:r>
          </a:p>
          <a:p>
            <a:pPr marL="0" indent="0">
              <a:spcAft>
                <a:spcPts val="800"/>
              </a:spcAft>
              <a:buNone/>
            </a:pPr>
            <a:endParaRPr lang="en-GB" sz="2400" b="1">
              <a:solidFill>
                <a:schemeClr val="accent1"/>
              </a:solidFill>
            </a:endParaRPr>
          </a:p>
          <a:p>
            <a:pPr marL="0" indent="0">
              <a:spcAft>
                <a:spcPts val="800"/>
              </a:spcAft>
              <a:buNone/>
            </a:pPr>
            <a:r>
              <a:rPr lang="en-GB" sz="2400" b="1">
                <a:solidFill>
                  <a:schemeClr val="accent1"/>
                </a:solidFill>
              </a:rPr>
              <a:t>Please add any questions you have to the Q&amp;A box </a:t>
            </a:r>
            <a:endParaRPr lang="en-GB" sz="2133"/>
          </a:p>
        </p:txBody>
      </p:sp>
      <p:sp>
        <p:nvSpPr>
          <p:cNvPr id="5" name="Title 1">
            <a:extLst>
              <a:ext uri="{FF2B5EF4-FFF2-40B4-BE49-F238E27FC236}">
                <a16:creationId xmlns:a16="http://schemas.microsoft.com/office/drawing/2014/main" id="{450A61A8-175A-415F-948B-BD3874007758}"/>
              </a:ext>
            </a:extLst>
          </p:cNvPr>
          <p:cNvSpPr>
            <a:spLocks noGrp="1"/>
          </p:cNvSpPr>
          <p:nvPr>
            <p:ph type="title"/>
          </p:nvPr>
        </p:nvSpPr>
        <p:spPr>
          <a:xfrm>
            <a:off x="381095" y="746681"/>
            <a:ext cx="11566159" cy="505816"/>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r>
              <a:rPr lang="en-GB" sz="3200" b="1">
                <a:effectLst/>
                <a:ea typeface="Myriad Pro Light"/>
                <a:cs typeface="Myriad Pro Light"/>
              </a:rPr>
              <a:t>UK Covid-19 Inquiry – the health and care sector</a:t>
            </a:r>
            <a:r>
              <a:rPr lang="en-GB" sz="3200" i="1">
                <a:solidFill>
                  <a:srgbClr val="0E101A"/>
                </a:solidFill>
                <a:effectLst/>
                <a:ea typeface="Myriad Pro Light"/>
                <a:cs typeface="Myriad Pro Light"/>
              </a:rPr>
              <a:t> </a:t>
            </a:r>
            <a:endParaRPr lang="en-US" sz="3467" b="1" dirty="0">
              <a:solidFill>
                <a:schemeClr val="tx2"/>
              </a:solidFill>
            </a:endParaRPr>
          </a:p>
        </p:txBody>
      </p:sp>
    </p:spTree>
    <p:extLst>
      <p:ext uri="{BB962C8B-B14F-4D97-AF65-F5344CB8AC3E}">
        <p14:creationId xmlns:p14="http://schemas.microsoft.com/office/powerpoint/2010/main" val="238760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7132180-C543-E946-A6A2-C7DEE178C60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381095" y="1734723"/>
            <a:ext cx="11566159" cy="505816"/>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r>
              <a:rPr lang="en-GB" sz="3200" b="1" dirty="0">
                <a:effectLst/>
                <a:ea typeface="Myriad Pro Light"/>
                <a:cs typeface="Myriad Pro Light"/>
              </a:rPr>
              <a:t>UK Covid-19 Inquiry – the health and care sector</a:t>
            </a:r>
            <a:r>
              <a:rPr lang="en-GB" sz="3200" i="1" dirty="0">
                <a:solidFill>
                  <a:srgbClr val="0E101A"/>
                </a:solidFill>
                <a:effectLst/>
                <a:ea typeface="Myriad Pro Light"/>
                <a:cs typeface="Myriad Pro Light"/>
              </a:rPr>
              <a:t> </a:t>
            </a:r>
            <a:endParaRPr lang="en-US" sz="3467" b="1" dirty="0">
              <a:solidFill>
                <a:schemeClr val="tx2"/>
              </a:solidFill>
            </a:endParaRPr>
          </a:p>
        </p:txBody>
      </p:sp>
      <p:sp>
        <p:nvSpPr>
          <p:cNvPr id="10" name="Content Placeholder 2"/>
          <p:cNvSpPr>
            <a:spLocks noGrp="1"/>
          </p:cNvSpPr>
          <p:nvPr>
            <p:ph idx="1"/>
          </p:nvPr>
        </p:nvSpPr>
        <p:spPr>
          <a:xfrm>
            <a:off x="312921" y="2388005"/>
            <a:ext cx="11566159" cy="2230316"/>
          </a:xfrm>
        </p:spPr>
        <p:txBody>
          <a:bodyPr vert="horz" lIns="121920" tIns="60960" rIns="121920" bIns="6096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spcAft>
                <a:spcPts val="800"/>
              </a:spcAft>
              <a:buNone/>
            </a:pPr>
            <a:r>
              <a:rPr lang="en-US" sz="2400" b="1">
                <a:solidFill>
                  <a:schemeClr val="accent1"/>
                </a:solidFill>
              </a:rPr>
              <a:t>Our speakers today</a:t>
            </a:r>
            <a:r>
              <a:rPr lang="en-US" sz="2133" b="1">
                <a:solidFill>
                  <a:schemeClr val="accent1"/>
                </a:solidFill>
              </a:rPr>
              <a:t>:</a:t>
            </a:r>
          </a:p>
          <a:p>
            <a:pPr marL="263307" indent="-263307">
              <a:buSzPct val="126000"/>
            </a:pPr>
            <a:r>
              <a:rPr lang="en-GB" sz="2133" b="1"/>
              <a:t>Charlotte Harpin</a:t>
            </a:r>
            <a:r>
              <a:rPr lang="en-GB" sz="2133"/>
              <a:t>, Partner and Head of Health, Browne Jacobson </a:t>
            </a:r>
          </a:p>
          <a:p>
            <a:pPr marL="263307" indent="-263307">
              <a:buSzPct val="126000"/>
            </a:pPr>
            <a:r>
              <a:rPr lang="en-GB" sz="2133" b="1"/>
              <a:t>Hugh Giles</a:t>
            </a:r>
            <a:r>
              <a:rPr lang="en-GB" sz="2133"/>
              <a:t>, Partner, Capsticks </a:t>
            </a:r>
          </a:p>
          <a:p>
            <a:pPr marL="263307" indent="-263307">
              <a:buSzPct val="126000"/>
            </a:pPr>
            <a:r>
              <a:rPr lang="en-GB" sz="2133" b="1"/>
              <a:t>Liz Hackett</a:t>
            </a:r>
            <a:r>
              <a:rPr lang="en-GB" sz="2133"/>
              <a:t>, Partner, Hempsons</a:t>
            </a:r>
            <a:endParaRPr lang="en-GB" sz="2133">
              <a:cs typeface="Calibri"/>
            </a:endParaRPr>
          </a:p>
          <a:p>
            <a:pPr marL="263307" indent="-263307">
              <a:buSzPct val="126000"/>
            </a:pPr>
            <a:endParaRPr lang="en-GB" sz="2133">
              <a:cs typeface="Calibri"/>
            </a:endParaRPr>
          </a:p>
          <a:p>
            <a:pPr marL="0" indent="0">
              <a:buNone/>
            </a:pPr>
            <a:r>
              <a:rPr lang="en-GB" sz="2133"/>
              <a:t>With </a:t>
            </a:r>
            <a:r>
              <a:rPr lang="en-GB" sz="2133" b="1"/>
              <a:t>Ferelith Gaze</a:t>
            </a:r>
            <a:r>
              <a:rPr lang="en-GB" sz="2133"/>
              <a:t>, Head of Policy and Public Affairs, chairing the session</a:t>
            </a:r>
          </a:p>
        </p:txBody>
      </p:sp>
    </p:spTree>
    <p:extLst>
      <p:ext uri="{BB962C8B-B14F-4D97-AF65-F5344CB8AC3E}">
        <p14:creationId xmlns:p14="http://schemas.microsoft.com/office/powerpoint/2010/main" val="294465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CE94-B971-4309-3DBE-ECE856ECE0F9}"/>
              </a:ext>
            </a:extLst>
          </p:cNvPr>
          <p:cNvSpPr>
            <a:spLocks noGrp="1"/>
          </p:cNvSpPr>
          <p:nvPr>
            <p:ph type="ctrTitle"/>
          </p:nvPr>
        </p:nvSpPr>
        <p:spPr>
          <a:xfrm>
            <a:off x="1795698" y="692696"/>
            <a:ext cx="8598459" cy="1128514"/>
          </a:xfrm>
        </p:spPr>
        <p:txBody>
          <a:bodyPr/>
          <a:lstStyle/>
          <a:p>
            <a:r>
              <a:rPr lang="en-US"/>
              <a:t>Evidence gathering and Rule 9 requests</a:t>
            </a:r>
          </a:p>
        </p:txBody>
      </p:sp>
      <p:sp>
        <p:nvSpPr>
          <p:cNvPr id="3" name="Subtitle 2">
            <a:extLst>
              <a:ext uri="{FF2B5EF4-FFF2-40B4-BE49-F238E27FC236}">
                <a16:creationId xmlns:a16="http://schemas.microsoft.com/office/drawing/2014/main" id="{25CAF9B6-27F4-BFA8-4BD7-D5088EA1CCDD}"/>
              </a:ext>
            </a:extLst>
          </p:cNvPr>
          <p:cNvSpPr>
            <a:spLocks noGrp="1"/>
          </p:cNvSpPr>
          <p:nvPr>
            <p:ph type="subTitle" idx="1"/>
          </p:nvPr>
        </p:nvSpPr>
        <p:spPr>
          <a:xfrm>
            <a:off x="1762528" y="3254209"/>
            <a:ext cx="8598459" cy="349583"/>
          </a:xfrm>
        </p:spPr>
        <p:txBody>
          <a:bodyPr/>
          <a:lstStyle/>
          <a:p>
            <a:r>
              <a:rPr lang="en-US" sz="1600"/>
              <a:t>Charlotte Harpin, Partner </a:t>
            </a:r>
          </a:p>
        </p:txBody>
      </p:sp>
      <p:sp>
        <p:nvSpPr>
          <p:cNvPr id="5" name="Text Placeholder 4">
            <a:extLst>
              <a:ext uri="{FF2B5EF4-FFF2-40B4-BE49-F238E27FC236}">
                <a16:creationId xmlns:a16="http://schemas.microsoft.com/office/drawing/2014/main" id="{A9764D0D-F695-D91B-41C6-A0E4642FBB19}"/>
              </a:ext>
            </a:extLst>
          </p:cNvPr>
          <p:cNvSpPr>
            <a:spLocks noGrp="1"/>
          </p:cNvSpPr>
          <p:nvPr>
            <p:ph type="body" sz="quarter" idx="11"/>
          </p:nvPr>
        </p:nvSpPr>
        <p:spPr>
          <a:xfrm>
            <a:off x="1795698" y="3657207"/>
            <a:ext cx="8551625" cy="349583"/>
          </a:xfrm>
        </p:spPr>
        <p:txBody>
          <a:bodyPr>
            <a:normAutofit/>
          </a:bodyPr>
          <a:lstStyle/>
          <a:p>
            <a:r>
              <a:rPr lang="en-US" sz="1600"/>
              <a:t>April 2023</a:t>
            </a:r>
          </a:p>
        </p:txBody>
      </p:sp>
    </p:spTree>
    <p:extLst>
      <p:ext uri="{BB962C8B-B14F-4D97-AF65-F5344CB8AC3E}">
        <p14:creationId xmlns:p14="http://schemas.microsoft.com/office/powerpoint/2010/main" val="229041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8EED58-C56A-769A-FA8E-78D23B26F35F}"/>
              </a:ext>
            </a:extLst>
          </p:cNvPr>
          <p:cNvSpPr>
            <a:spLocks noGrp="1"/>
          </p:cNvSpPr>
          <p:nvPr>
            <p:ph idx="1"/>
          </p:nvPr>
        </p:nvSpPr>
        <p:spPr>
          <a:xfrm>
            <a:off x="1991544" y="908720"/>
            <a:ext cx="6750000" cy="2899800"/>
          </a:xfrm>
        </p:spPr>
        <p:txBody>
          <a:bodyPr vert="horz" wrap="square" lIns="0" tIns="0" rIns="0" bIns="0" rtlCol="0" anchor="t">
            <a:noAutofit/>
          </a:bodyPr>
          <a:lstStyle/>
          <a:p>
            <a:pPr marL="228600" indent="-228600">
              <a:lnSpc>
                <a:spcPct val="115000"/>
              </a:lnSpc>
              <a:spcBef>
                <a:spcPts val="1000"/>
              </a:spcBef>
            </a:pPr>
            <a:r>
              <a:rPr lang="en-GB" sz="1850">
                <a:latin typeface="Arial" panose="020B0604020202020204" pitchFamily="34" charset="0"/>
                <a:cs typeface="Arial" panose="020B0604020202020204" pitchFamily="34" charset="0"/>
              </a:rPr>
              <a:t>Practical tips for responding to Rule 9s</a:t>
            </a:r>
          </a:p>
          <a:p>
            <a:pPr marL="228600" indent="-228600">
              <a:lnSpc>
                <a:spcPct val="115000"/>
              </a:lnSpc>
              <a:spcBef>
                <a:spcPts val="1000"/>
              </a:spcBef>
            </a:pPr>
            <a:endParaRPr lang="en-GB" sz="1850">
              <a:latin typeface="Arial" panose="020B0604020202020204" pitchFamily="34" charset="0"/>
              <a:cs typeface="Arial" panose="020B0604020202020204" pitchFamily="34" charset="0"/>
            </a:endParaRPr>
          </a:p>
          <a:p>
            <a:pPr marL="228600" indent="-228600">
              <a:lnSpc>
                <a:spcPct val="115000"/>
              </a:lnSpc>
              <a:spcBef>
                <a:spcPts val="1000"/>
              </a:spcBef>
            </a:pPr>
            <a:r>
              <a:rPr lang="en-GB" sz="1850">
                <a:latin typeface="Arial" panose="020B0604020202020204" pitchFamily="34" charset="0"/>
                <a:cs typeface="Arial" panose="020B0604020202020204" pitchFamily="34" charset="0"/>
              </a:rPr>
              <a:t>Internal preparation, including data management </a:t>
            </a:r>
          </a:p>
          <a:p>
            <a:pPr marL="228600" indent="-228600">
              <a:lnSpc>
                <a:spcPct val="115000"/>
              </a:lnSpc>
              <a:spcBef>
                <a:spcPts val="1000"/>
              </a:spcBef>
            </a:pPr>
            <a:endParaRPr lang="en-GB" sz="1850">
              <a:latin typeface="Arial" panose="020B0604020202020204" pitchFamily="34" charset="0"/>
              <a:cs typeface="Arial" panose="020B0604020202020204" pitchFamily="34" charset="0"/>
            </a:endParaRPr>
          </a:p>
          <a:p>
            <a:pPr marL="228600" indent="-228600">
              <a:lnSpc>
                <a:spcPct val="115000"/>
              </a:lnSpc>
              <a:spcBef>
                <a:spcPts val="1000"/>
              </a:spcBef>
            </a:pPr>
            <a:r>
              <a:rPr lang="en-GB" sz="1850">
                <a:latin typeface="Arial" panose="020B0604020202020204" pitchFamily="34" charset="0"/>
                <a:cs typeface="Arial" panose="020B0604020202020204" pitchFamily="34" charset="0"/>
              </a:rPr>
              <a:t>Internal communication</a:t>
            </a:r>
          </a:p>
          <a:p>
            <a:pPr marL="228600" indent="-228600">
              <a:lnSpc>
                <a:spcPct val="115000"/>
              </a:lnSpc>
              <a:spcBef>
                <a:spcPts val="1000"/>
              </a:spcBef>
            </a:pPr>
            <a:endParaRPr lang="en-GB" sz="1850">
              <a:latin typeface="Arial" panose="020B0604020202020204" pitchFamily="34" charset="0"/>
              <a:cs typeface="Arial" panose="020B0604020202020204" pitchFamily="34" charset="0"/>
            </a:endParaRPr>
          </a:p>
          <a:p>
            <a:pPr marL="228600" indent="-228600">
              <a:lnSpc>
                <a:spcPct val="115000"/>
              </a:lnSpc>
              <a:spcBef>
                <a:spcPts val="1000"/>
              </a:spcBef>
            </a:pPr>
            <a:r>
              <a:rPr lang="en-GB" sz="1850">
                <a:latin typeface="Arial" panose="020B0604020202020204" pitchFamily="34" charset="0"/>
                <a:cs typeface="Arial" panose="020B0604020202020204" pitchFamily="34" charset="0"/>
              </a:rPr>
              <a:t>Constructive relationship with Inquiry team essential</a:t>
            </a:r>
          </a:p>
          <a:p>
            <a:pPr marL="228600" indent="-228600">
              <a:lnSpc>
                <a:spcPct val="115000"/>
              </a:lnSpc>
              <a:spcBef>
                <a:spcPts val="1000"/>
              </a:spcBef>
            </a:pPr>
            <a:endParaRPr lang="en-GB" sz="1850">
              <a:latin typeface="Arial" panose="020B0604020202020204" pitchFamily="34" charset="0"/>
              <a:cs typeface="Arial" panose="020B0604020202020204" pitchFamily="34" charset="0"/>
            </a:endParaRPr>
          </a:p>
          <a:p>
            <a:pPr marL="228600" indent="-228600">
              <a:lnSpc>
                <a:spcPct val="115000"/>
              </a:lnSpc>
              <a:spcBef>
                <a:spcPts val="1000"/>
              </a:spcBef>
            </a:pPr>
            <a:r>
              <a:rPr lang="en-GB" sz="1850">
                <a:latin typeface="Arial" panose="020B0604020202020204" pitchFamily="34" charset="0"/>
                <a:cs typeface="Arial" panose="020B0604020202020204" pitchFamily="34" charset="0"/>
              </a:rPr>
              <a:t>Tell the story and understand might need to start with the basics </a:t>
            </a:r>
          </a:p>
          <a:p>
            <a:pPr marL="257175" indent="-257175">
              <a:lnSpc>
                <a:spcPct val="114999"/>
              </a:lnSpc>
            </a:pPr>
            <a:endParaRPr lang="en-GB"/>
          </a:p>
        </p:txBody>
      </p:sp>
      <p:sp>
        <p:nvSpPr>
          <p:cNvPr id="6" name="Slide Number Placeholder 5">
            <a:extLst>
              <a:ext uri="{FF2B5EF4-FFF2-40B4-BE49-F238E27FC236}">
                <a16:creationId xmlns:a16="http://schemas.microsoft.com/office/drawing/2014/main" id="{FF90B48C-72A3-19A0-E5AD-D806115F77A1}"/>
              </a:ext>
            </a:extLst>
          </p:cNvPr>
          <p:cNvSpPr>
            <a:spLocks noGrp="1"/>
          </p:cNvSpPr>
          <p:nvPr>
            <p:ph type="sldNum" sz="quarter" idx="11"/>
          </p:nvPr>
        </p:nvSpPr>
        <p:spPr/>
        <p:txBody>
          <a:bodyPr/>
          <a:lstStyle/>
          <a:p>
            <a:fld id="{EA97AFFD-6A6E-7A47-B645-9573A550E74B}" type="slidenum">
              <a:rPr lang="en-US" smtClean="0"/>
              <a:pPr/>
              <a:t>3</a:t>
            </a:fld>
            <a:endParaRPr lang="en-US"/>
          </a:p>
        </p:txBody>
      </p:sp>
      <p:cxnSp>
        <p:nvCxnSpPr>
          <p:cNvPr id="8" name="Straight Connector 7">
            <a:extLst>
              <a:ext uri="{FF2B5EF4-FFF2-40B4-BE49-F238E27FC236}">
                <a16:creationId xmlns:a16="http://schemas.microsoft.com/office/drawing/2014/main" id="{80E8E4E6-DCCE-493F-ABD4-7613BABC64CE}"/>
              </a:ext>
            </a:extLst>
          </p:cNvPr>
          <p:cNvCxnSpPr>
            <a:cxnSpLocks/>
          </p:cNvCxnSpPr>
          <p:nvPr/>
        </p:nvCxnSpPr>
        <p:spPr>
          <a:xfrm>
            <a:off x="1886264" y="365125"/>
            <a:ext cx="7954153" cy="0"/>
          </a:xfrm>
          <a:prstGeom prst="line">
            <a:avLst/>
          </a:prstGeom>
          <a:ln w="12700">
            <a:solidFill>
              <a:srgbClr val="4B0A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09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0CB2494-0060-B140-A27C-6CB8319E6398}"/>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tretch>
            <a:fillRect/>
          </a:stretch>
        </p:blipFill>
        <p:spPr>
          <a:xfrm>
            <a:off x="-5803" y="1837"/>
            <a:ext cx="12197803" cy="6861263"/>
          </a:xfrm>
        </p:spPr>
      </p:pic>
      <p:sp>
        <p:nvSpPr>
          <p:cNvPr id="885" name="presentation template"/>
          <p:cNvSpPr txBox="1"/>
          <p:nvPr/>
        </p:nvSpPr>
        <p:spPr>
          <a:xfrm>
            <a:off x="5293897" y="5644458"/>
            <a:ext cx="5693591" cy="913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b">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defTabSz="914377"/>
            <a:r>
              <a:rPr lang="en-GB" sz="2800" cap="none" spc="0">
                <a:solidFill>
                  <a:prstClr val="white"/>
                </a:solidFill>
                <a:latin typeface="Arial" panose="020B0604020202020204" pitchFamily="34" charset="0"/>
                <a:ea typeface="Apex New Truetype Bold" panose="02010600040501010103" pitchFamily="2" charset="77"/>
                <a:cs typeface="Arial" panose="020B0604020202020204" pitchFamily="34" charset="0"/>
              </a:rPr>
              <a:t>Hugh Giles, Partner </a:t>
            </a:r>
          </a:p>
          <a:p>
            <a:pPr algn="l" defTabSz="914377"/>
            <a:r>
              <a:rPr lang="en-GB" sz="2800" cap="none" spc="0">
                <a:solidFill>
                  <a:prstClr val="white"/>
                </a:solidFill>
                <a:latin typeface="Arial" panose="020B0604020202020204" pitchFamily="34" charset="0"/>
                <a:ea typeface="Apex New Truetype Bold" panose="02010600040501010103" pitchFamily="2" charset="77"/>
                <a:cs typeface="Arial" panose="020B0604020202020204" pitchFamily="34" charset="0"/>
              </a:rPr>
              <a:t>Capsticks LLP</a:t>
            </a:r>
          </a:p>
        </p:txBody>
      </p:sp>
      <p:sp>
        <p:nvSpPr>
          <p:cNvPr id="888" name="animated presentation"/>
          <p:cNvSpPr txBox="1"/>
          <p:nvPr/>
        </p:nvSpPr>
        <p:spPr>
          <a:xfrm>
            <a:off x="8974668" y="4844845"/>
            <a:ext cx="1843485" cy="243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b">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251" cap="none" spc="75">
                <a:solidFill>
                  <a:prstClr val="white"/>
                </a:solidFill>
                <a:latin typeface="Arial" panose="020B0604020202020204" pitchFamily="34" charset="0"/>
                <a:ea typeface="Apex New Truetype Light" panose="02010600040501010103" pitchFamily="2" charset="77"/>
                <a:cs typeface="Arial" panose="020B0604020202020204" pitchFamily="34" charset="0"/>
              </a:rPr>
              <a:t>Date: 19 April 2023</a:t>
            </a:r>
          </a:p>
        </p:txBody>
      </p:sp>
      <p:pic>
        <p:nvPicPr>
          <p:cNvPr id="16" name="Picture 15">
            <a:extLst>
              <a:ext uri="{FF2B5EF4-FFF2-40B4-BE49-F238E27FC236}">
                <a16:creationId xmlns:a16="http://schemas.microsoft.com/office/drawing/2014/main" id="{B932627C-6C6F-6812-BFD3-703835D3048C}"/>
              </a:ext>
            </a:extLst>
          </p:cNvPr>
          <p:cNvPicPr>
            <a:picLocks noChangeAspect="1"/>
          </p:cNvPicPr>
          <p:nvPr/>
        </p:nvPicPr>
        <p:blipFill>
          <a:blip r:embed="rId3"/>
          <a:stretch>
            <a:fillRect/>
          </a:stretch>
        </p:blipFill>
        <p:spPr>
          <a:xfrm>
            <a:off x="11156949" y="1835"/>
            <a:ext cx="1035051" cy="1035051"/>
          </a:xfrm>
          <a:prstGeom prst="rect">
            <a:avLst/>
          </a:prstGeom>
        </p:spPr>
      </p:pic>
      <p:sp>
        <p:nvSpPr>
          <p:cNvPr id="886" name="Group"/>
          <p:cNvSpPr/>
          <p:nvPr/>
        </p:nvSpPr>
        <p:spPr>
          <a:xfrm>
            <a:off x="2945332" y="1434289"/>
            <a:ext cx="3150669" cy="3124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778"/>
                </a:lnTo>
                <a:lnTo>
                  <a:pt x="450" y="20778"/>
                </a:lnTo>
                <a:lnTo>
                  <a:pt x="450" y="742"/>
                </a:lnTo>
                <a:lnTo>
                  <a:pt x="21600" y="742"/>
                </a:lnTo>
                <a:lnTo>
                  <a:pt x="21600" y="0"/>
                </a:lnTo>
                <a:lnTo>
                  <a:pt x="0" y="0"/>
                </a:lnTo>
                <a:close/>
              </a:path>
            </a:pathLst>
          </a:custGeom>
          <a:solidFill>
            <a:srgbClr val="FFFFFF"/>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sp>
        <p:nvSpPr>
          <p:cNvPr id="12" name="animated presentation"/>
          <p:cNvSpPr txBox="1"/>
          <p:nvPr/>
        </p:nvSpPr>
        <p:spPr>
          <a:xfrm>
            <a:off x="3395133" y="1434291"/>
            <a:ext cx="8720667" cy="3042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b">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lnSpc>
                <a:spcPct val="90000"/>
              </a:lnSpc>
            </a:pPr>
            <a:r>
              <a:rPr lang="en-GB" sz="7200" b="1" cap="none" spc="75">
                <a:solidFill>
                  <a:schemeClr val="bg1"/>
                </a:solidFill>
                <a:latin typeface="Arial" panose="020B0604020202020204" pitchFamily="34" charset="0"/>
                <a:ea typeface="Apex New Truetype Light" panose="02010600040501010103" pitchFamily="2" charset="77"/>
                <a:cs typeface="Arial" panose="020B0604020202020204" pitchFamily="34" charset="0"/>
              </a:rPr>
              <a:t>Submissions made by core participants </a:t>
            </a:r>
          </a:p>
        </p:txBody>
      </p:sp>
    </p:spTree>
    <p:extLst>
      <p:ext uri="{BB962C8B-B14F-4D97-AF65-F5344CB8AC3E}">
        <p14:creationId xmlns:p14="http://schemas.microsoft.com/office/powerpoint/2010/main" val="250824915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iterate>
                                    <p:tmAbs val="0"/>
                                  </p:iterate>
                                  <p:childTnLst>
                                    <p:set>
                                      <p:cBhvr>
                                        <p:cTn id="6" fill="hold"/>
                                        <p:tgtEl>
                                          <p:spTgt spid="885"/>
                                        </p:tgtEl>
                                        <p:attrNameLst>
                                          <p:attrName>style.visibility</p:attrName>
                                        </p:attrNameLst>
                                      </p:cBhvr>
                                      <p:to>
                                        <p:strVal val="visible"/>
                                      </p:to>
                                    </p:set>
                                    <p:anim calcmode="lin" valueType="num">
                                      <p:cBhvr>
                                        <p:cTn id="7" dur="1000" fill="hold"/>
                                        <p:tgtEl>
                                          <p:spTgt spid="885"/>
                                        </p:tgtEl>
                                        <p:attrNameLst>
                                          <p:attrName>ppt_x</p:attrName>
                                        </p:attrNameLst>
                                      </p:cBhvr>
                                      <p:tavLst>
                                        <p:tav tm="0">
                                          <p:val>
                                            <p:strVal val="#ppt_x"/>
                                          </p:val>
                                        </p:tav>
                                        <p:tav tm="100000">
                                          <p:val>
                                            <p:strVal val="#ppt_x"/>
                                          </p:val>
                                        </p:tav>
                                      </p:tavLst>
                                    </p:anim>
                                    <p:anim calcmode="lin" valueType="num">
                                      <p:cBhvr>
                                        <p:cTn id="8" dur="1000" fill="hold"/>
                                        <p:tgtEl>
                                          <p:spTgt spid="88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accel="50000" decel="50000" fill="hold" grpId="0" nodeType="afterEffect">
                                  <p:stCondLst>
                                    <p:cond delay="0"/>
                                  </p:stCondLst>
                                  <p:iterate>
                                    <p:tmAbs val="0"/>
                                  </p:iterate>
                                  <p:childTnLst>
                                    <p:set>
                                      <p:cBhvr>
                                        <p:cTn id="11" fill="hold"/>
                                        <p:tgtEl>
                                          <p:spTgt spid="888"/>
                                        </p:tgtEl>
                                        <p:attrNameLst>
                                          <p:attrName>style.visibility</p:attrName>
                                        </p:attrNameLst>
                                      </p:cBhvr>
                                      <p:to>
                                        <p:strVal val="visible"/>
                                      </p:to>
                                    </p:set>
                                    <p:anim calcmode="lin" valueType="num">
                                      <p:cBhvr>
                                        <p:cTn id="12" dur="1000" fill="hold"/>
                                        <p:tgtEl>
                                          <p:spTgt spid="888"/>
                                        </p:tgtEl>
                                        <p:attrNameLst>
                                          <p:attrName>ppt_x</p:attrName>
                                        </p:attrNameLst>
                                      </p:cBhvr>
                                      <p:tavLst>
                                        <p:tav tm="0">
                                          <p:val>
                                            <p:strVal val="1+#ppt_w/2"/>
                                          </p:val>
                                        </p:tav>
                                        <p:tav tm="100000">
                                          <p:val>
                                            <p:strVal val="#ppt_x"/>
                                          </p:val>
                                        </p:tav>
                                      </p:tavLst>
                                    </p:anim>
                                    <p:anim calcmode="lin" valueType="num">
                                      <p:cBhvr>
                                        <p:cTn id="13" dur="1000" fill="hold"/>
                                        <p:tgtEl>
                                          <p:spTgt spid="888"/>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grpId="0" nodeType="withEffect">
                                  <p:stCondLst>
                                    <p:cond delay="0"/>
                                  </p:stCondLst>
                                  <p:iterate>
                                    <p:tmAbs val="0"/>
                                  </p:iterate>
                                  <p:childTnLst>
                                    <p:set>
                                      <p:cBhvr>
                                        <p:cTn id="15" fill="hold"/>
                                        <p:tgtEl>
                                          <p:spTgt spid="886"/>
                                        </p:tgtEl>
                                        <p:attrNameLst>
                                          <p:attrName>style.visibility</p:attrName>
                                        </p:attrNameLst>
                                      </p:cBhvr>
                                      <p:to>
                                        <p:strVal val="visible"/>
                                      </p:to>
                                    </p:set>
                                    <p:anim calcmode="lin" valueType="num">
                                      <p:cBhvr>
                                        <p:cTn id="16" dur="1000" fill="hold"/>
                                        <p:tgtEl>
                                          <p:spTgt spid="886"/>
                                        </p:tgtEl>
                                        <p:attrNameLst>
                                          <p:attrName>ppt_x</p:attrName>
                                        </p:attrNameLst>
                                      </p:cBhvr>
                                      <p:tavLst>
                                        <p:tav tm="0">
                                          <p:val>
                                            <p:strVal val="1+#ppt_w/2"/>
                                          </p:val>
                                        </p:tav>
                                        <p:tav tm="100000">
                                          <p:val>
                                            <p:strVal val="#ppt_x"/>
                                          </p:val>
                                        </p:tav>
                                      </p:tavLst>
                                    </p:anim>
                                    <p:anim calcmode="lin" valueType="num">
                                      <p:cBhvr>
                                        <p:cTn id="17" dur="1000" fill="hold"/>
                                        <p:tgtEl>
                                          <p:spTgt spid="88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accel="50000" decel="50000" fill="hold" grpId="0" nodeType="afterEffect">
                                  <p:stCondLst>
                                    <p:cond delay="0"/>
                                  </p:stCondLst>
                                  <p:iterate>
                                    <p:tmAbs val="0"/>
                                  </p:iterate>
                                  <p:childTnLst>
                                    <p:set>
                                      <p:cBhvr>
                                        <p:cTn id="20" fill="hold"/>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1+#ppt_w/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0" animBg="1" advAuto="0"/>
      <p:bldP spid="888" grpId="0" animBg="1" advAuto="0"/>
      <p:bldP spid="886" grpId="0" animBg="1" advAuto="0"/>
      <p:bldP spid="12"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 name="Shape"/>
          <p:cNvSpPr/>
          <p:nvPr/>
        </p:nvSpPr>
        <p:spPr>
          <a:xfrm>
            <a:off x="-1" y="-1"/>
            <a:ext cx="12192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2150" y="0"/>
                </a:lnTo>
                <a:lnTo>
                  <a:pt x="12150" y="10800"/>
                </a:lnTo>
                <a:lnTo>
                  <a:pt x="6075" y="10800"/>
                </a:lnTo>
                <a:lnTo>
                  <a:pt x="6075" y="0"/>
                </a:lnTo>
                <a:lnTo>
                  <a:pt x="0" y="0"/>
                </a:lnTo>
                <a:close/>
              </a:path>
            </a:pathLst>
          </a:custGeom>
          <a:solidFill>
            <a:srgbClr val="FFFFFF"/>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pic>
        <p:nvPicPr>
          <p:cNvPr id="20" name="Picture 19">
            <a:extLst>
              <a:ext uri="{FF2B5EF4-FFF2-40B4-BE49-F238E27FC236}">
                <a16:creationId xmlns:a16="http://schemas.microsoft.com/office/drawing/2014/main" id="{AB191F6A-8540-3A2F-4D18-D4C7B3A8A9DB}"/>
              </a:ext>
            </a:extLst>
          </p:cNvPr>
          <p:cNvPicPr>
            <a:picLocks noChangeAspect="1"/>
          </p:cNvPicPr>
          <p:nvPr/>
        </p:nvPicPr>
        <p:blipFill rotWithShape="1">
          <a:blip r:embed="rId2">
            <a:alphaModFix amt="20000"/>
          </a:blip>
          <a:srcRect b="61452"/>
          <a:stretch/>
        </p:blipFill>
        <p:spPr>
          <a:xfrm>
            <a:off x="6095999" y="3595519"/>
            <a:ext cx="6903975" cy="4312183"/>
          </a:xfrm>
          <a:prstGeom prst="rect">
            <a:avLst/>
          </a:prstGeom>
        </p:spPr>
      </p:pic>
      <p:sp>
        <p:nvSpPr>
          <p:cNvPr id="1201" name="Rectangle"/>
          <p:cNvSpPr/>
          <p:nvPr/>
        </p:nvSpPr>
        <p:spPr>
          <a:xfrm>
            <a:off x="1" y="2406885"/>
            <a:ext cx="4340127" cy="2044233"/>
          </a:xfrm>
          <a:prstGeom prst="rect">
            <a:avLst/>
          </a:prstGeom>
          <a:solidFill>
            <a:srgbClr val="DD0B17"/>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sp>
        <p:nvSpPr>
          <p:cNvPr id="1208" name="our vision"/>
          <p:cNvSpPr txBox="1"/>
          <p:nvPr/>
        </p:nvSpPr>
        <p:spPr>
          <a:xfrm>
            <a:off x="307572" y="2387691"/>
            <a:ext cx="3540453" cy="2082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4400" b="1" cap="none">
                <a:latin typeface="Arial" panose="020B0604020202020204" pitchFamily="34" charset="0"/>
                <a:ea typeface="Apex New Truetype Bold" panose="02010600040501010103" pitchFamily="2" charset="77"/>
                <a:cs typeface="Arial" panose="020B0604020202020204" pitchFamily="34" charset="0"/>
              </a:rPr>
              <a:t>Core participants for Module 3</a:t>
            </a:r>
          </a:p>
        </p:txBody>
      </p:sp>
      <p:grpSp>
        <p:nvGrpSpPr>
          <p:cNvPr id="1211" name="Group"/>
          <p:cNvGrpSpPr/>
          <p:nvPr/>
        </p:nvGrpSpPr>
        <p:grpSpPr>
          <a:xfrm>
            <a:off x="5081346" y="1942978"/>
            <a:ext cx="6132413" cy="297517"/>
            <a:chOff x="-5350704" y="-921607"/>
            <a:chExt cx="12264824" cy="595033"/>
          </a:xfrm>
        </p:grpSpPr>
        <p:sp>
          <p:nvSpPr>
            <p:cNvPr id="1209" name="Square"/>
            <p:cNvSpPr/>
            <p:nvPr/>
          </p:nvSpPr>
          <p:spPr>
            <a:xfrm>
              <a:off x="-5350704" y="-784271"/>
              <a:ext cx="406400" cy="406401"/>
            </a:xfrm>
            <a:prstGeom prst="rect">
              <a:avLst/>
            </a:prstGeom>
            <a:solidFill>
              <a:srgbClr val="659190"/>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0" name="Lorem ipsum dolor sit amet, consectetur adipiscing elit, sed do eiusmod tempor incididunt ut labore et dolore magna aliqua. Ut enim ad minim veniam."/>
            <p:cNvSpPr/>
            <p:nvPr/>
          </p:nvSpPr>
          <p:spPr>
            <a:xfrm>
              <a:off x="-4445262" y="-921607"/>
              <a:ext cx="11359382" cy="5950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Total of 36 core participants in Module 3</a:t>
              </a:r>
              <a:endParaRPr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grpSp>
        <p:nvGrpSpPr>
          <p:cNvPr id="1214" name="Group"/>
          <p:cNvGrpSpPr/>
          <p:nvPr/>
        </p:nvGrpSpPr>
        <p:grpSpPr>
          <a:xfrm>
            <a:off x="5078155" y="2769248"/>
            <a:ext cx="6078796" cy="297517"/>
            <a:chOff x="-5320610" y="-1077465"/>
            <a:chExt cx="12157590" cy="595033"/>
          </a:xfrm>
        </p:grpSpPr>
        <p:sp>
          <p:nvSpPr>
            <p:cNvPr id="1212" name="Square"/>
            <p:cNvSpPr/>
            <p:nvPr/>
          </p:nvSpPr>
          <p:spPr>
            <a:xfrm>
              <a:off x="-5320610" y="-908073"/>
              <a:ext cx="406400" cy="406401"/>
            </a:xfrm>
            <a:prstGeom prst="rect">
              <a:avLst/>
            </a:prstGeom>
            <a:solidFill>
              <a:srgbClr val="384C6B"/>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3" name="Lorem ipsum dolor sit amet, consectetur adipiscing elit, sed do eiusmod tempor incididunt ut labore et dolore magna aliqua. Ut enim ad minim veniam."/>
            <p:cNvSpPr/>
            <p:nvPr/>
          </p:nvSpPr>
          <p:spPr>
            <a:xfrm>
              <a:off x="-4503933" y="-1077465"/>
              <a:ext cx="11340913" cy="5950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Majority of CPs representing particular interest groups</a:t>
              </a:r>
            </a:p>
          </p:txBody>
        </p:sp>
      </p:grpSp>
      <p:grpSp>
        <p:nvGrpSpPr>
          <p:cNvPr id="1217" name="Group"/>
          <p:cNvGrpSpPr/>
          <p:nvPr/>
        </p:nvGrpSpPr>
        <p:grpSpPr>
          <a:xfrm>
            <a:off x="5116463" y="3620852"/>
            <a:ext cx="5928788" cy="2267288"/>
            <a:chOff x="-4988264" y="-2128012"/>
            <a:chExt cx="11857574" cy="4534560"/>
          </a:xfrm>
        </p:grpSpPr>
        <p:sp>
          <p:nvSpPr>
            <p:cNvPr id="1215" name="Square"/>
            <p:cNvSpPr/>
            <p:nvPr/>
          </p:nvSpPr>
          <p:spPr>
            <a:xfrm>
              <a:off x="-4988264" y="-2018412"/>
              <a:ext cx="406400" cy="406401"/>
            </a:xfrm>
            <a:prstGeom prst="rect">
              <a:avLst/>
            </a:prstGeom>
            <a:solidFill>
              <a:srgbClr val="485156"/>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6" name="Lorem ipsum dolor sit amet, consectetur adipiscing elit, sed do eiusmod tempor incididunt ut labore et dolore magna aliqua. Ut enim ad minim veniam."/>
            <p:cNvSpPr/>
            <p:nvPr/>
          </p:nvSpPr>
          <p:spPr>
            <a:xfrm>
              <a:off x="-4471603" y="-2128012"/>
              <a:ext cx="11340913" cy="45345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Only </a:t>
              </a:r>
              <a:r>
                <a:rPr lang="en-GB" sz="1600" b="1" u="sng">
                  <a:solidFill>
                    <a:prstClr val="black"/>
                  </a:solidFill>
                  <a:latin typeface="Arial" panose="020B0604020202020204" pitchFamily="34" charset="0"/>
                  <a:ea typeface="Apex New Truetype Medium" panose="02010600040501010103" pitchFamily="2" charset="77"/>
                  <a:cs typeface="Arial" panose="020B0604020202020204" pitchFamily="34" charset="0"/>
                </a:rPr>
                <a:t>NHS England</a:t>
              </a:r>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 as a CP representing English NHS bodies but clear that it “</a:t>
              </a:r>
              <a:r>
                <a:rPr lang="en-GB" sz="1600" i="1">
                  <a:solidFill>
                    <a:prstClr val="black"/>
                  </a:solidFill>
                  <a:latin typeface="Arial" panose="020B0604020202020204" pitchFamily="34" charset="0"/>
                  <a:ea typeface="Apex New Truetype Medium" panose="02010600040501010103" pitchFamily="2" charset="77"/>
                  <a:cs typeface="Arial" panose="020B0604020202020204" pitchFamily="34" charset="0"/>
                </a:rPr>
                <a:t>cannot speak directly on behalf of individual healthcare providers, nor on behalf of their employers”</a:t>
              </a:r>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 and “[</a:t>
              </a:r>
              <a:r>
                <a:rPr lang="en-GB" sz="1600" i="1">
                  <a:solidFill>
                    <a:prstClr val="black"/>
                  </a:solidFill>
                  <a:latin typeface="Arial" panose="020B0604020202020204" pitchFamily="34" charset="0"/>
                  <a:ea typeface="Apex New Truetype Medium" panose="02010600040501010103" pitchFamily="2" charset="77"/>
                  <a:cs typeface="Arial" panose="020B0604020202020204" pitchFamily="34" charset="0"/>
                </a:rPr>
                <a:t>a]s a national body, NHS[E} cannot account fully for the diversity of actions and limitation taken at provider level in response to the pandemic – not indeed comprehensively account for the actions, decisions and experiences of their staff</a:t>
              </a:r>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a:t>
              </a:r>
            </a:p>
            <a:p>
              <a:pPr defTabSz="914377"/>
              <a:endPar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pic>
        <p:nvPicPr>
          <p:cNvPr id="25" name="Picture 24">
            <a:extLst>
              <a:ext uri="{FF2B5EF4-FFF2-40B4-BE49-F238E27FC236}">
                <a16:creationId xmlns:a16="http://schemas.microsoft.com/office/drawing/2014/main" id="{1E85C7C0-85E2-1B06-9538-38183709A718}"/>
              </a:ext>
            </a:extLst>
          </p:cNvPr>
          <p:cNvPicPr>
            <a:picLocks noChangeAspect="1"/>
          </p:cNvPicPr>
          <p:nvPr/>
        </p:nvPicPr>
        <p:blipFill>
          <a:blip r:embed="rId3"/>
          <a:stretch>
            <a:fillRect/>
          </a:stretch>
        </p:blipFill>
        <p:spPr>
          <a:xfrm>
            <a:off x="11156949" y="1835"/>
            <a:ext cx="1035051" cy="1035051"/>
          </a:xfrm>
          <a:prstGeom prst="rect">
            <a:avLst/>
          </a:prstGeom>
        </p:spPr>
      </p:pic>
    </p:spTree>
    <p:extLst>
      <p:ext uri="{BB962C8B-B14F-4D97-AF65-F5344CB8AC3E}">
        <p14:creationId xmlns:p14="http://schemas.microsoft.com/office/powerpoint/2010/main" val="2435377300"/>
      </p:ext>
    </p:extLst>
  </p:cSld>
  <p:clrMapOvr>
    <a:masterClrMapping/>
  </p:clrMapOvr>
  <p:transition spd="slow">
    <p:fade thruBlk="1"/>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iterate>
                                    <p:tmAbs val="0"/>
                                  </p:iterate>
                                  <p:childTnLst>
                                    <p:set>
                                      <p:cBhvr>
                                        <p:cTn id="6" fill="hold"/>
                                        <p:tgtEl>
                                          <p:spTgt spid="1201"/>
                                        </p:tgtEl>
                                        <p:attrNameLst>
                                          <p:attrName>style.visibility</p:attrName>
                                        </p:attrNameLst>
                                      </p:cBhvr>
                                      <p:to>
                                        <p:strVal val="visible"/>
                                      </p:to>
                                    </p:set>
                                    <p:anim calcmode="lin" valueType="num">
                                      <p:cBhvr>
                                        <p:cTn id="7" dur="1000" fill="hold"/>
                                        <p:tgtEl>
                                          <p:spTgt spid="1201"/>
                                        </p:tgtEl>
                                        <p:attrNameLst>
                                          <p:attrName>ppt_x</p:attrName>
                                        </p:attrNameLst>
                                      </p:cBhvr>
                                      <p:tavLst>
                                        <p:tav tm="0">
                                          <p:val>
                                            <p:strVal val="0-#ppt_w/2"/>
                                          </p:val>
                                        </p:tav>
                                        <p:tav tm="100000">
                                          <p:val>
                                            <p:strVal val="#ppt_x"/>
                                          </p:val>
                                        </p:tav>
                                      </p:tavLst>
                                    </p:anim>
                                    <p:anim calcmode="lin" valueType="num">
                                      <p:cBhvr>
                                        <p:cTn id="8" dur="1000" fill="hold"/>
                                        <p:tgtEl>
                                          <p:spTgt spid="1201"/>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iterate>
                                    <p:tmAbs val="0"/>
                                  </p:iterate>
                                  <p:childTnLst>
                                    <p:set>
                                      <p:cBhvr>
                                        <p:cTn id="10" fill="hold"/>
                                        <p:tgtEl>
                                          <p:spTgt spid="1211"/>
                                        </p:tgtEl>
                                        <p:attrNameLst>
                                          <p:attrName>style.visibility</p:attrName>
                                        </p:attrNameLst>
                                      </p:cBhvr>
                                      <p:to>
                                        <p:strVal val="visible"/>
                                      </p:to>
                                    </p:set>
                                    <p:anim calcmode="lin" valueType="num">
                                      <p:cBhvr>
                                        <p:cTn id="11" dur="1000" fill="hold"/>
                                        <p:tgtEl>
                                          <p:spTgt spid="1211"/>
                                        </p:tgtEl>
                                        <p:attrNameLst>
                                          <p:attrName>ppt_x</p:attrName>
                                        </p:attrNameLst>
                                      </p:cBhvr>
                                      <p:tavLst>
                                        <p:tav tm="0">
                                          <p:val>
                                            <p:strVal val="1+#ppt_w/2"/>
                                          </p:val>
                                        </p:tav>
                                        <p:tav tm="100000">
                                          <p:val>
                                            <p:strVal val="#ppt_x"/>
                                          </p:val>
                                        </p:tav>
                                      </p:tavLst>
                                    </p:anim>
                                    <p:anim calcmode="lin" valueType="num">
                                      <p:cBhvr>
                                        <p:cTn id="12" dur="1000" fill="hold"/>
                                        <p:tgtEl>
                                          <p:spTgt spid="12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iterate>
                                    <p:tmAbs val="0"/>
                                  </p:iterate>
                                  <p:childTnLst>
                                    <p:set>
                                      <p:cBhvr>
                                        <p:cTn id="14" fill="hold"/>
                                        <p:tgtEl>
                                          <p:spTgt spid="1214"/>
                                        </p:tgtEl>
                                        <p:attrNameLst>
                                          <p:attrName>style.visibility</p:attrName>
                                        </p:attrNameLst>
                                      </p:cBhvr>
                                      <p:to>
                                        <p:strVal val="visible"/>
                                      </p:to>
                                    </p:set>
                                    <p:anim calcmode="lin" valueType="num">
                                      <p:cBhvr>
                                        <p:cTn id="15" dur="1000" fill="hold"/>
                                        <p:tgtEl>
                                          <p:spTgt spid="1214"/>
                                        </p:tgtEl>
                                        <p:attrNameLst>
                                          <p:attrName>ppt_x</p:attrName>
                                        </p:attrNameLst>
                                      </p:cBhvr>
                                      <p:tavLst>
                                        <p:tav tm="0">
                                          <p:val>
                                            <p:strVal val="1+#ppt_w/2"/>
                                          </p:val>
                                        </p:tav>
                                        <p:tav tm="100000">
                                          <p:val>
                                            <p:strVal val="#ppt_x"/>
                                          </p:val>
                                        </p:tav>
                                      </p:tavLst>
                                    </p:anim>
                                    <p:anim calcmode="lin" valueType="num">
                                      <p:cBhvr>
                                        <p:cTn id="16" dur="1000" fill="hold"/>
                                        <p:tgtEl>
                                          <p:spTgt spid="121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iterate>
                                    <p:tmAbs val="0"/>
                                  </p:iterate>
                                  <p:childTnLst>
                                    <p:set>
                                      <p:cBhvr>
                                        <p:cTn id="18" fill="hold"/>
                                        <p:tgtEl>
                                          <p:spTgt spid="1217"/>
                                        </p:tgtEl>
                                        <p:attrNameLst>
                                          <p:attrName>style.visibility</p:attrName>
                                        </p:attrNameLst>
                                      </p:cBhvr>
                                      <p:to>
                                        <p:strVal val="visible"/>
                                      </p:to>
                                    </p:set>
                                    <p:anim calcmode="lin" valueType="num">
                                      <p:cBhvr>
                                        <p:cTn id="19" dur="1000" fill="hold"/>
                                        <p:tgtEl>
                                          <p:spTgt spid="1217"/>
                                        </p:tgtEl>
                                        <p:attrNameLst>
                                          <p:attrName>ppt_x</p:attrName>
                                        </p:attrNameLst>
                                      </p:cBhvr>
                                      <p:tavLst>
                                        <p:tav tm="0">
                                          <p:val>
                                            <p:strVal val="1+#ppt_w/2"/>
                                          </p:val>
                                        </p:tav>
                                        <p:tav tm="100000">
                                          <p:val>
                                            <p:strVal val="#ppt_x"/>
                                          </p:val>
                                        </p:tav>
                                      </p:tavLst>
                                    </p:anim>
                                    <p:anim calcmode="lin" valueType="num">
                                      <p:cBhvr>
                                        <p:cTn id="20" dur="1000" fill="hold"/>
                                        <p:tgtEl>
                                          <p:spTgt spid="1217"/>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208"/>
                                        </p:tgtEl>
                                        <p:attrNameLst>
                                          <p:attrName>style.visibility</p:attrName>
                                        </p:attrNameLst>
                                      </p:cBhvr>
                                      <p:to>
                                        <p:strVal val="visible"/>
                                      </p:to>
                                    </p:set>
                                    <p:animEffect transition="in" filter="fade">
                                      <p:cBhvr>
                                        <p:cTn id="23" dur="1000"/>
                                        <p:tgtEl>
                                          <p:spTgt spid="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 grpId="0" animBg="1" advAuto="0"/>
      <p:bldP spid="1208" grpId="0" animBg="1" advAuto="0"/>
      <p:bldP spid="1211" grpId="0" animBg="1" advAuto="0"/>
      <p:bldP spid="1214" grpId="0" animBg="1" advAuto="0"/>
      <p:bldP spid="1217"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 name="Shape"/>
          <p:cNvSpPr/>
          <p:nvPr/>
        </p:nvSpPr>
        <p:spPr>
          <a:xfrm>
            <a:off x="-1" y="-135358"/>
            <a:ext cx="12192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2150" y="0"/>
                </a:lnTo>
                <a:lnTo>
                  <a:pt x="12150" y="10800"/>
                </a:lnTo>
                <a:lnTo>
                  <a:pt x="6075" y="10800"/>
                </a:lnTo>
                <a:lnTo>
                  <a:pt x="6075" y="0"/>
                </a:lnTo>
                <a:lnTo>
                  <a:pt x="0" y="0"/>
                </a:lnTo>
                <a:close/>
              </a:path>
            </a:pathLst>
          </a:custGeom>
          <a:solidFill>
            <a:srgbClr val="FFFFFF"/>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r>
              <a:rPr lang="en-GB" sz="1600" err="1">
                <a:solidFill>
                  <a:srgbClr val="FFFFFF"/>
                </a:solidFill>
                <a:latin typeface="Helvetica Neue Medium"/>
                <a:sym typeface="Helvetica Neue Medium"/>
              </a:rPr>
              <a:t>rr</a:t>
            </a:r>
            <a:endParaRPr sz="1600">
              <a:solidFill>
                <a:srgbClr val="FFFFFF"/>
              </a:solidFill>
              <a:latin typeface="Helvetica Neue Medium"/>
              <a:sym typeface="Helvetica Neue Medium"/>
            </a:endParaRPr>
          </a:p>
        </p:txBody>
      </p:sp>
      <p:pic>
        <p:nvPicPr>
          <p:cNvPr id="20" name="Picture 19">
            <a:extLst>
              <a:ext uri="{FF2B5EF4-FFF2-40B4-BE49-F238E27FC236}">
                <a16:creationId xmlns:a16="http://schemas.microsoft.com/office/drawing/2014/main" id="{AB191F6A-8540-3A2F-4D18-D4C7B3A8A9DB}"/>
              </a:ext>
            </a:extLst>
          </p:cNvPr>
          <p:cNvPicPr>
            <a:picLocks noChangeAspect="1"/>
          </p:cNvPicPr>
          <p:nvPr/>
        </p:nvPicPr>
        <p:blipFill rotWithShape="1">
          <a:blip r:embed="rId2">
            <a:alphaModFix amt="20000"/>
          </a:blip>
          <a:srcRect b="61452"/>
          <a:stretch/>
        </p:blipFill>
        <p:spPr>
          <a:xfrm>
            <a:off x="5477259" y="2853029"/>
            <a:ext cx="6903975" cy="4312183"/>
          </a:xfrm>
          <a:prstGeom prst="rect">
            <a:avLst/>
          </a:prstGeom>
        </p:spPr>
      </p:pic>
      <p:sp>
        <p:nvSpPr>
          <p:cNvPr id="1201" name="Rectangle"/>
          <p:cNvSpPr/>
          <p:nvPr/>
        </p:nvSpPr>
        <p:spPr>
          <a:xfrm>
            <a:off x="1" y="2406885"/>
            <a:ext cx="4340127" cy="2044233"/>
          </a:xfrm>
          <a:prstGeom prst="rect">
            <a:avLst/>
          </a:prstGeom>
          <a:solidFill>
            <a:srgbClr val="DD0B17"/>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sp>
        <p:nvSpPr>
          <p:cNvPr id="1208" name="our vision"/>
          <p:cNvSpPr txBox="1"/>
          <p:nvPr/>
        </p:nvSpPr>
        <p:spPr>
          <a:xfrm>
            <a:off x="224445" y="2710856"/>
            <a:ext cx="3623580" cy="1436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4500" b="1" cap="none">
                <a:latin typeface="Arial" panose="020B0604020202020204" pitchFamily="34" charset="0"/>
                <a:ea typeface="Apex New Truetype Bold" panose="02010600040501010103" pitchFamily="2" charset="77"/>
                <a:cs typeface="Arial" panose="020B0604020202020204" pitchFamily="34" charset="0"/>
              </a:rPr>
              <a:t>Themes emerging</a:t>
            </a:r>
          </a:p>
        </p:txBody>
      </p:sp>
      <p:grpSp>
        <p:nvGrpSpPr>
          <p:cNvPr id="1211" name="Group"/>
          <p:cNvGrpSpPr/>
          <p:nvPr/>
        </p:nvGrpSpPr>
        <p:grpSpPr>
          <a:xfrm>
            <a:off x="5043752" y="2309289"/>
            <a:ext cx="6113201" cy="543739"/>
            <a:chOff x="-5357086" y="0"/>
            <a:chExt cx="12226400" cy="1087472"/>
          </a:xfrm>
        </p:grpSpPr>
        <p:sp>
          <p:nvSpPr>
            <p:cNvPr id="1209" name="Square"/>
            <p:cNvSpPr/>
            <p:nvPr/>
          </p:nvSpPr>
          <p:spPr>
            <a:xfrm>
              <a:off x="-5357086" y="0"/>
              <a:ext cx="406400" cy="406401"/>
            </a:xfrm>
            <a:prstGeom prst="rect">
              <a:avLst/>
            </a:prstGeom>
            <a:solidFill>
              <a:srgbClr val="659190"/>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0" name="Lorem ipsum dolor sit amet, consectetur adipiscing elit, sed do eiusmod tempor incididunt ut labore et dolore magna aliqua. Ut enim ad minim veniam."/>
            <p:cNvSpPr/>
            <p:nvPr/>
          </p:nvSpPr>
          <p:spPr>
            <a:xfrm>
              <a:off x="-4490068" y="0"/>
              <a:ext cx="11359382" cy="108747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Scope of Module 3, in particular issues around unequal impact of pandemic and this importance of looking at structural racism</a:t>
              </a:r>
              <a:endParaRPr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grpSp>
        <p:nvGrpSpPr>
          <p:cNvPr id="1214" name="Group"/>
          <p:cNvGrpSpPr/>
          <p:nvPr/>
        </p:nvGrpSpPr>
        <p:grpSpPr>
          <a:xfrm>
            <a:off x="5043751" y="3192043"/>
            <a:ext cx="6113199" cy="297517"/>
            <a:chOff x="-5357084" y="0"/>
            <a:chExt cx="12226396" cy="595033"/>
          </a:xfrm>
        </p:grpSpPr>
        <p:sp>
          <p:nvSpPr>
            <p:cNvPr id="1212" name="Square"/>
            <p:cNvSpPr/>
            <p:nvPr/>
          </p:nvSpPr>
          <p:spPr>
            <a:xfrm>
              <a:off x="-5357084" y="0"/>
              <a:ext cx="406400" cy="406401"/>
            </a:xfrm>
            <a:prstGeom prst="rect">
              <a:avLst/>
            </a:prstGeom>
            <a:solidFill>
              <a:srgbClr val="384C6B"/>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3" name="Lorem ipsum dolor sit amet, consectetur adipiscing elit, sed do eiusmod tempor incididunt ut labore et dolore magna aliqua. Ut enim ad minim veniam."/>
            <p:cNvSpPr/>
            <p:nvPr/>
          </p:nvSpPr>
          <p:spPr>
            <a:xfrm>
              <a:off x="-4490068" y="0"/>
              <a:ext cx="11359380" cy="5950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Disclosure of Rule 9 requests</a:t>
              </a:r>
              <a:endParaRPr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grpSp>
        <p:nvGrpSpPr>
          <p:cNvPr id="1217" name="Group"/>
          <p:cNvGrpSpPr/>
          <p:nvPr/>
        </p:nvGrpSpPr>
        <p:grpSpPr>
          <a:xfrm>
            <a:off x="5043751" y="4010616"/>
            <a:ext cx="6202564" cy="2759729"/>
            <a:chOff x="-5338618" y="0"/>
            <a:chExt cx="12207928" cy="5519417"/>
          </a:xfrm>
        </p:grpSpPr>
        <p:sp>
          <p:nvSpPr>
            <p:cNvPr id="1215" name="Square"/>
            <p:cNvSpPr/>
            <p:nvPr/>
          </p:nvSpPr>
          <p:spPr>
            <a:xfrm>
              <a:off x="-5338618" y="0"/>
              <a:ext cx="406400" cy="406401"/>
            </a:xfrm>
            <a:prstGeom prst="rect">
              <a:avLst/>
            </a:prstGeom>
            <a:solidFill>
              <a:srgbClr val="485156"/>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6" name="Lorem ipsum dolor sit amet, consectetur adipiscing elit, sed do eiusmod tempor incididunt ut labore et dolore magna aliqua. Ut enim ad minim veniam."/>
            <p:cNvSpPr/>
            <p:nvPr/>
          </p:nvSpPr>
          <p:spPr>
            <a:xfrm>
              <a:off x="-4471602" y="0"/>
              <a:ext cx="11340912" cy="551941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Experts, in particular general desire to have a say on who the experts are going to be</a:t>
              </a:r>
            </a:p>
            <a:p>
              <a:pPr defTabSz="914377"/>
              <a:endPar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a:p>
              <a:pPr defTabSz="914377"/>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Relationship with other Modules and how the overlap will be managed</a:t>
              </a:r>
            </a:p>
            <a:p>
              <a:pPr defTabSz="914377"/>
              <a:endPar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a:p>
              <a:pPr defTabSz="914377"/>
              <a:endPar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a:p>
              <a:pPr defTabSz="914377"/>
              <a:endPar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a:p>
              <a:pPr defTabSz="914377"/>
              <a:endPar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a:p>
              <a:pPr defTabSz="914377"/>
              <a:endPar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a:p>
              <a:pPr defTabSz="914377"/>
              <a:endParaRPr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pic>
        <p:nvPicPr>
          <p:cNvPr id="25" name="Picture 24">
            <a:extLst>
              <a:ext uri="{FF2B5EF4-FFF2-40B4-BE49-F238E27FC236}">
                <a16:creationId xmlns:a16="http://schemas.microsoft.com/office/drawing/2014/main" id="{1E85C7C0-85E2-1B06-9538-38183709A718}"/>
              </a:ext>
            </a:extLst>
          </p:cNvPr>
          <p:cNvPicPr>
            <a:picLocks noChangeAspect="1"/>
          </p:cNvPicPr>
          <p:nvPr/>
        </p:nvPicPr>
        <p:blipFill>
          <a:blip r:embed="rId3"/>
          <a:stretch>
            <a:fillRect/>
          </a:stretch>
        </p:blipFill>
        <p:spPr>
          <a:xfrm>
            <a:off x="11156949" y="1835"/>
            <a:ext cx="1035051" cy="1035051"/>
          </a:xfrm>
          <a:prstGeom prst="rect">
            <a:avLst/>
          </a:prstGeom>
        </p:spPr>
      </p:pic>
      <p:grpSp>
        <p:nvGrpSpPr>
          <p:cNvPr id="17" name="Group"/>
          <p:cNvGrpSpPr/>
          <p:nvPr/>
        </p:nvGrpSpPr>
        <p:grpSpPr>
          <a:xfrm>
            <a:off x="5052984" y="4759749"/>
            <a:ext cx="6103965" cy="205184"/>
            <a:chOff x="-5338618" y="0"/>
            <a:chExt cx="12207928" cy="410366"/>
          </a:xfrm>
        </p:grpSpPr>
        <p:sp>
          <p:nvSpPr>
            <p:cNvPr id="18" name="Square"/>
            <p:cNvSpPr/>
            <p:nvPr/>
          </p:nvSpPr>
          <p:spPr>
            <a:xfrm>
              <a:off x="-5338618" y="0"/>
              <a:ext cx="406400" cy="406401"/>
            </a:xfrm>
            <a:prstGeom prst="rect">
              <a:avLst/>
            </a:prstGeom>
            <a:solidFill>
              <a:srgbClr val="485156"/>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9" name="Lorem ipsum dolor sit amet, consectetur adipiscing elit, sed do eiusmod tempor incididunt ut labore et dolore magna aliqua. Ut enim ad minim veniam."/>
            <p:cNvSpPr/>
            <p:nvPr/>
          </p:nvSpPr>
          <p:spPr>
            <a:xfrm>
              <a:off x="-4471602" y="0"/>
              <a:ext cx="11340912" cy="41036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endParaRPr sz="10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spTree>
    <p:extLst>
      <p:ext uri="{BB962C8B-B14F-4D97-AF65-F5344CB8AC3E}">
        <p14:creationId xmlns:p14="http://schemas.microsoft.com/office/powerpoint/2010/main" val="2634269231"/>
      </p:ext>
    </p:extLst>
  </p:cSld>
  <p:clrMapOvr>
    <a:masterClrMapping/>
  </p:clrMapOvr>
  <p:transition spd="slow">
    <p:fade thruBlk="1"/>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iterate>
                                    <p:tmAbs val="0"/>
                                  </p:iterate>
                                  <p:childTnLst>
                                    <p:set>
                                      <p:cBhvr>
                                        <p:cTn id="6" fill="hold"/>
                                        <p:tgtEl>
                                          <p:spTgt spid="1201"/>
                                        </p:tgtEl>
                                        <p:attrNameLst>
                                          <p:attrName>style.visibility</p:attrName>
                                        </p:attrNameLst>
                                      </p:cBhvr>
                                      <p:to>
                                        <p:strVal val="visible"/>
                                      </p:to>
                                    </p:set>
                                    <p:anim calcmode="lin" valueType="num">
                                      <p:cBhvr>
                                        <p:cTn id="7" dur="1000" fill="hold"/>
                                        <p:tgtEl>
                                          <p:spTgt spid="1201"/>
                                        </p:tgtEl>
                                        <p:attrNameLst>
                                          <p:attrName>ppt_x</p:attrName>
                                        </p:attrNameLst>
                                      </p:cBhvr>
                                      <p:tavLst>
                                        <p:tav tm="0">
                                          <p:val>
                                            <p:strVal val="0-#ppt_w/2"/>
                                          </p:val>
                                        </p:tav>
                                        <p:tav tm="100000">
                                          <p:val>
                                            <p:strVal val="#ppt_x"/>
                                          </p:val>
                                        </p:tav>
                                      </p:tavLst>
                                    </p:anim>
                                    <p:anim calcmode="lin" valueType="num">
                                      <p:cBhvr>
                                        <p:cTn id="8" dur="1000" fill="hold"/>
                                        <p:tgtEl>
                                          <p:spTgt spid="1201"/>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iterate>
                                    <p:tmAbs val="0"/>
                                  </p:iterate>
                                  <p:childTnLst>
                                    <p:set>
                                      <p:cBhvr>
                                        <p:cTn id="10" fill="hold"/>
                                        <p:tgtEl>
                                          <p:spTgt spid="1211"/>
                                        </p:tgtEl>
                                        <p:attrNameLst>
                                          <p:attrName>style.visibility</p:attrName>
                                        </p:attrNameLst>
                                      </p:cBhvr>
                                      <p:to>
                                        <p:strVal val="visible"/>
                                      </p:to>
                                    </p:set>
                                    <p:anim calcmode="lin" valueType="num">
                                      <p:cBhvr>
                                        <p:cTn id="11" dur="1000" fill="hold"/>
                                        <p:tgtEl>
                                          <p:spTgt spid="1211"/>
                                        </p:tgtEl>
                                        <p:attrNameLst>
                                          <p:attrName>ppt_x</p:attrName>
                                        </p:attrNameLst>
                                      </p:cBhvr>
                                      <p:tavLst>
                                        <p:tav tm="0">
                                          <p:val>
                                            <p:strVal val="1+#ppt_w/2"/>
                                          </p:val>
                                        </p:tav>
                                        <p:tav tm="100000">
                                          <p:val>
                                            <p:strVal val="#ppt_x"/>
                                          </p:val>
                                        </p:tav>
                                      </p:tavLst>
                                    </p:anim>
                                    <p:anim calcmode="lin" valueType="num">
                                      <p:cBhvr>
                                        <p:cTn id="12" dur="1000" fill="hold"/>
                                        <p:tgtEl>
                                          <p:spTgt spid="12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iterate>
                                    <p:tmAbs val="0"/>
                                  </p:iterate>
                                  <p:childTnLst>
                                    <p:set>
                                      <p:cBhvr>
                                        <p:cTn id="14" fill="hold"/>
                                        <p:tgtEl>
                                          <p:spTgt spid="1214"/>
                                        </p:tgtEl>
                                        <p:attrNameLst>
                                          <p:attrName>style.visibility</p:attrName>
                                        </p:attrNameLst>
                                      </p:cBhvr>
                                      <p:to>
                                        <p:strVal val="visible"/>
                                      </p:to>
                                    </p:set>
                                    <p:anim calcmode="lin" valueType="num">
                                      <p:cBhvr>
                                        <p:cTn id="15" dur="1000" fill="hold"/>
                                        <p:tgtEl>
                                          <p:spTgt spid="1214"/>
                                        </p:tgtEl>
                                        <p:attrNameLst>
                                          <p:attrName>ppt_x</p:attrName>
                                        </p:attrNameLst>
                                      </p:cBhvr>
                                      <p:tavLst>
                                        <p:tav tm="0">
                                          <p:val>
                                            <p:strVal val="1+#ppt_w/2"/>
                                          </p:val>
                                        </p:tav>
                                        <p:tav tm="100000">
                                          <p:val>
                                            <p:strVal val="#ppt_x"/>
                                          </p:val>
                                        </p:tav>
                                      </p:tavLst>
                                    </p:anim>
                                    <p:anim calcmode="lin" valueType="num">
                                      <p:cBhvr>
                                        <p:cTn id="16" dur="1000" fill="hold"/>
                                        <p:tgtEl>
                                          <p:spTgt spid="121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iterate>
                                    <p:tmAbs val="0"/>
                                  </p:iterate>
                                  <p:childTnLst>
                                    <p:set>
                                      <p:cBhvr>
                                        <p:cTn id="18" fill="hold"/>
                                        <p:tgtEl>
                                          <p:spTgt spid="1217"/>
                                        </p:tgtEl>
                                        <p:attrNameLst>
                                          <p:attrName>style.visibility</p:attrName>
                                        </p:attrNameLst>
                                      </p:cBhvr>
                                      <p:to>
                                        <p:strVal val="visible"/>
                                      </p:to>
                                    </p:set>
                                    <p:anim calcmode="lin" valueType="num">
                                      <p:cBhvr>
                                        <p:cTn id="19" dur="1000" fill="hold"/>
                                        <p:tgtEl>
                                          <p:spTgt spid="1217"/>
                                        </p:tgtEl>
                                        <p:attrNameLst>
                                          <p:attrName>ppt_x</p:attrName>
                                        </p:attrNameLst>
                                      </p:cBhvr>
                                      <p:tavLst>
                                        <p:tav tm="0">
                                          <p:val>
                                            <p:strVal val="1+#ppt_w/2"/>
                                          </p:val>
                                        </p:tav>
                                        <p:tav tm="100000">
                                          <p:val>
                                            <p:strVal val="#ppt_x"/>
                                          </p:val>
                                        </p:tav>
                                      </p:tavLst>
                                    </p:anim>
                                    <p:anim calcmode="lin" valueType="num">
                                      <p:cBhvr>
                                        <p:cTn id="20" dur="1000" fill="hold"/>
                                        <p:tgtEl>
                                          <p:spTgt spid="1217"/>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208"/>
                                        </p:tgtEl>
                                        <p:attrNameLst>
                                          <p:attrName>style.visibility</p:attrName>
                                        </p:attrNameLst>
                                      </p:cBhvr>
                                      <p:to>
                                        <p:strVal val="visible"/>
                                      </p:to>
                                    </p:set>
                                    <p:animEffect transition="in" filter="fade">
                                      <p:cBhvr>
                                        <p:cTn id="23" dur="1000"/>
                                        <p:tgtEl>
                                          <p:spTgt spid="1208"/>
                                        </p:tgtEl>
                                      </p:cBhvr>
                                    </p:animEffect>
                                  </p:childTnLst>
                                </p:cTn>
                              </p:par>
                              <p:par>
                                <p:cTn id="24" presetID="2" presetClass="entr" presetSubtype="2" accel="50000" decel="50000" fill="hold" grpId="0" nodeType="withEffect">
                                  <p:stCondLst>
                                    <p:cond delay="0"/>
                                  </p:stCondLst>
                                  <p:iterate>
                                    <p:tmAbs val="0"/>
                                  </p:iterate>
                                  <p:childTnLst>
                                    <p:set>
                                      <p:cBhvr>
                                        <p:cTn id="25" fill="hold"/>
                                        <p:tgtEl>
                                          <p:spTgt spid="17"/>
                                        </p:tgtEl>
                                        <p:attrNameLst>
                                          <p:attrName>style.visibility</p:attrName>
                                        </p:attrNameLst>
                                      </p:cBhvr>
                                      <p:to>
                                        <p:strVal val="visible"/>
                                      </p:to>
                                    </p:set>
                                    <p:anim calcmode="lin" valueType="num">
                                      <p:cBhvr>
                                        <p:cTn id="26" dur="1000" fill="hold"/>
                                        <p:tgtEl>
                                          <p:spTgt spid="17"/>
                                        </p:tgtEl>
                                        <p:attrNameLst>
                                          <p:attrName>ppt_x</p:attrName>
                                        </p:attrNameLst>
                                      </p:cBhvr>
                                      <p:tavLst>
                                        <p:tav tm="0">
                                          <p:val>
                                            <p:strVal val="1+#ppt_w/2"/>
                                          </p:val>
                                        </p:tav>
                                        <p:tav tm="100000">
                                          <p:val>
                                            <p:strVal val="#ppt_x"/>
                                          </p:val>
                                        </p:tav>
                                      </p:tavLst>
                                    </p:anim>
                                    <p:anim calcmode="lin" valueType="num">
                                      <p:cBhvr>
                                        <p:cTn id="27"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 grpId="0" animBg="1" advAuto="0"/>
      <p:bldP spid="1208" grpId="0" animBg="1" advAuto="0"/>
      <p:bldP spid="1211" grpId="0" animBg="1" advAuto="0"/>
      <p:bldP spid="1214" grpId="0" animBg="1" advAuto="0"/>
      <p:bldP spid="1217" grpId="0" animBg="1" advAuto="0"/>
      <p:bldP spid="1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 name="Shape"/>
          <p:cNvSpPr/>
          <p:nvPr/>
        </p:nvSpPr>
        <p:spPr>
          <a:xfrm>
            <a:off x="-1" y="-1"/>
            <a:ext cx="12192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2150" y="0"/>
                </a:lnTo>
                <a:lnTo>
                  <a:pt x="12150" y="10800"/>
                </a:lnTo>
                <a:lnTo>
                  <a:pt x="6075" y="10800"/>
                </a:lnTo>
                <a:lnTo>
                  <a:pt x="6075" y="0"/>
                </a:lnTo>
                <a:lnTo>
                  <a:pt x="0" y="0"/>
                </a:lnTo>
                <a:close/>
              </a:path>
            </a:pathLst>
          </a:custGeom>
          <a:solidFill>
            <a:srgbClr val="FFFFFF"/>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sp>
        <p:nvSpPr>
          <p:cNvPr id="1200" name="Rectangle"/>
          <p:cNvSpPr/>
          <p:nvPr/>
        </p:nvSpPr>
        <p:spPr>
          <a:xfrm>
            <a:off x="4457528" y="118945"/>
            <a:ext cx="7734472" cy="6858001"/>
          </a:xfrm>
          <a:prstGeom prst="rect">
            <a:avLst/>
          </a:prstGeom>
          <a:solidFill>
            <a:srgbClr val="F1F1F1"/>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r>
              <a:rPr lang="en-GB" sz="1600">
                <a:solidFill>
                  <a:srgbClr val="FFFFFF"/>
                </a:solidFill>
                <a:latin typeface="Helvetica Neue Medium"/>
                <a:sym typeface="Helvetica Neue Medium"/>
              </a:rPr>
              <a:t>CACA</a:t>
            </a:r>
            <a:endParaRPr sz="1600">
              <a:solidFill>
                <a:srgbClr val="FFFFFF"/>
              </a:solidFill>
              <a:latin typeface="Helvetica Neue Medium"/>
              <a:sym typeface="Helvetica Neue Medium"/>
            </a:endParaRPr>
          </a:p>
        </p:txBody>
      </p:sp>
      <p:pic>
        <p:nvPicPr>
          <p:cNvPr id="20" name="Picture 19">
            <a:extLst>
              <a:ext uri="{FF2B5EF4-FFF2-40B4-BE49-F238E27FC236}">
                <a16:creationId xmlns:a16="http://schemas.microsoft.com/office/drawing/2014/main" id="{AB191F6A-8540-3A2F-4D18-D4C7B3A8A9DB}"/>
              </a:ext>
            </a:extLst>
          </p:cNvPr>
          <p:cNvPicPr>
            <a:picLocks noChangeAspect="1"/>
          </p:cNvPicPr>
          <p:nvPr/>
        </p:nvPicPr>
        <p:blipFill rotWithShape="1">
          <a:blip r:embed="rId2">
            <a:alphaModFix amt="20000"/>
          </a:blip>
          <a:srcRect b="61452"/>
          <a:stretch/>
        </p:blipFill>
        <p:spPr>
          <a:xfrm>
            <a:off x="6095999" y="3723054"/>
            <a:ext cx="6903975" cy="4312183"/>
          </a:xfrm>
          <a:prstGeom prst="rect">
            <a:avLst/>
          </a:prstGeom>
        </p:spPr>
      </p:pic>
      <p:sp>
        <p:nvSpPr>
          <p:cNvPr id="1201" name="Rectangle"/>
          <p:cNvSpPr/>
          <p:nvPr/>
        </p:nvSpPr>
        <p:spPr>
          <a:xfrm>
            <a:off x="29737" y="2416797"/>
            <a:ext cx="4340127" cy="2044233"/>
          </a:xfrm>
          <a:prstGeom prst="rect">
            <a:avLst/>
          </a:prstGeom>
          <a:solidFill>
            <a:srgbClr val="DD0B17"/>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r>
              <a:rPr lang="en-GB" sz="1600">
                <a:solidFill>
                  <a:srgbClr val="FFFFFF"/>
                </a:solidFill>
                <a:latin typeface="Helvetica Neue Medium"/>
                <a:sym typeface="Helvetica Neue Medium"/>
              </a:rPr>
              <a:t> </a:t>
            </a:r>
            <a:endParaRPr sz="1600">
              <a:solidFill>
                <a:srgbClr val="FFFFFF"/>
              </a:solidFill>
              <a:latin typeface="Helvetica Neue Medium"/>
              <a:sym typeface="Helvetica Neue Medium"/>
            </a:endParaRPr>
          </a:p>
        </p:txBody>
      </p:sp>
      <p:sp>
        <p:nvSpPr>
          <p:cNvPr id="1208" name="our vision"/>
          <p:cNvSpPr txBox="1"/>
          <p:nvPr/>
        </p:nvSpPr>
        <p:spPr>
          <a:xfrm>
            <a:off x="794328" y="2710857"/>
            <a:ext cx="3053696" cy="1436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4500" b="1" cap="none">
                <a:latin typeface="Arial" panose="020B0604020202020204" pitchFamily="34" charset="0"/>
                <a:ea typeface="Apex New Truetype Bold" panose="02010600040501010103" pitchFamily="2" charset="77"/>
                <a:cs typeface="Arial" panose="020B0604020202020204" pitchFamily="34" charset="0"/>
              </a:rPr>
              <a:t>Examples to note </a:t>
            </a:r>
          </a:p>
        </p:txBody>
      </p:sp>
      <p:grpSp>
        <p:nvGrpSpPr>
          <p:cNvPr id="1211" name="Group"/>
          <p:cNvGrpSpPr/>
          <p:nvPr/>
        </p:nvGrpSpPr>
        <p:grpSpPr>
          <a:xfrm>
            <a:off x="4612617" y="1530213"/>
            <a:ext cx="6577468" cy="1282403"/>
            <a:chOff x="-6285619" y="0"/>
            <a:chExt cx="13154933" cy="2564799"/>
          </a:xfrm>
        </p:grpSpPr>
        <p:sp>
          <p:nvSpPr>
            <p:cNvPr id="1209" name="Square"/>
            <p:cNvSpPr/>
            <p:nvPr/>
          </p:nvSpPr>
          <p:spPr>
            <a:xfrm>
              <a:off x="-6285619" y="198245"/>
              <a:ext cx="406400" cy="406402"/>
            </a:xfrm>
            <a:prstGeom prst="rect">
              <a:avLst/>
            </a:prstGeom>
            <a:solidFill>
              <a:srgbClr val="659190"/>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0" name="Lorem ipsum dolor sit amet, consectetur adipiscing elit, sed do eiusmod tempor incididunt ut labore et dolore magna aliqua. Ut enim ad minim veniam."/>
            <p:cNvSpPr/>
            <p:nvPr/>
          </p:nvSpPr>
          <p:spPr>
            <a:xfrm>
              <a:off x="-4950686" y="0"/>
              <a:ext cx="11820000" cy="256479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600" b="1" u="sng">
                  <a:solidFill>
                    <a:prstClr val="black"/>
                  </a:solidFill>
                  <a:latin typeface="Arial" panose="020B0604020202020204" pitchFamily="34" charset="0"/>
                  <a:ea typeface="Apex New Truetype Medium" panose="02010600040501010103" pitchFamily="2" charset="77"/>
                  <a:cs typeface="Arial" panose="020B0604020202020204" pitchFamily="34" charset="0"/>
                </a:rPr>
                <a:t>MIND</a:t>
              </a:r>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 requests extension of scope to deal explicitly with mental health: “</a:t>
              </a:r>
              <a:r>
                <a:rPr lang="en-GB" sz="1600" i="1">
                  <a:solidFill>
                    <a:prstClr val="black"/>
                  </a:solidFill>
                  <a:latin typeface="Arial" panose="020B0604020202020204" pitchFamily="34" charset="0"/>
                  <a:ea typeface="Apex New Truetype Medium" panose="02010600040501010103" pitchFamily="2" charset="77"/>
                  <a:cs typeface="Arial" panose="020B0604020202020204" pitchFamily="34" charset="0"/>
                </a:rPr>
                <a:t>It is our position that the mental health system is institutionally racist</a:t>
              </a:r>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 Any examination of the mental health system must consider how such inequality played out during the pandemic.</a:t>
              </a:r>
              <a:endParaRPr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grpSp>
        <p:nvGrpSpPr>
          <p:cNvPr id="1214" name="Group"/>
          <p:cNvGrpSpPr/>
          <p:nvPr/>
        </p:nvGrpSpPr>
        <p:grpSpPr>
          <a:xfrm>
            <a:off x="4566500" y="3080779"/>
            <a:ext cx="6329133" cy="1282403"/>
            <a:chOff x="-5788953" y="0"/>
            <a:chExt cx="12658265" cy="2564798"/>
          </a:xfrm>
        </p:grpSpPr>
        <p:sp>
          <p:nvSpPr>
            <p:cNvPr id="1212" name="Square"/>
            <p:cNvSpPr/>
            <p:nvPr/>
          </p:nvSpPr>
          <p:spPr>
            <a:xfrm>
              <a:off x="-5788953" y="0"/>
              <a:ext cx="406400" cy="406401"/>
            </a:xfrm>
            <a:prstGeom prst="rect">
              <a:avLst/>
            </a:prstGeom>
            <a:solidFill>
              <a:srgbClr val="384C6B"/>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3" name="Lorem ipsum dolor sit amet, consectetur adipiscing elit, sed do eiusmod tempor incididunt ut labore et dolore magna aliqua. Ut enim ad minim veniam."/>
            <p:cNvSpPr/>
            <p:nvPr/>
          </p:nvSpPr>
          <p:spPr>
            <a:xfrm>
              <a:off x="-4490068" y="0"/>
              <a:ext cx="11359380" cy="256479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600" b="1" u="sng">
                  <a:solidFill>
                    <a:prstClr val="black"/>
                  </a:solidFill>
                  <a:latin typeface="Arial" panose="020B0604020202020204" pitchFamily="34" charset="0"/>
                  <a:ea typeface="Apex New Truetype Medium" panose="02010600040501010103" pitchFamily="2" charset="77"/>
                  <a:cs typeface="Arial" panose="020B0604020202020204" pitchFamily="34" charset="0"/>
                </a:rPr>
                <a:t>BMA</a:t>
              </a:r>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 “</a:t>
              </a:r>
              <a:r>
                <a:rPr lang="en-GB" sz="1600" i="1">
                  <a:solidFill>
                    <a:prstClr val="black"/>
                  </a:solidFill>
                  <a:latin typeface="Arial" panose="020B0604020202020204" pitchFamily="34" charset="0"/>
                  <a:ea typeface="Apex New Truetype Medium" panose="02010600040501010103" pitchFamily="2" charset="77"/>
                  <a:cs typeface="Arial" panose="020B0604020202020204" pitchFamily="34" charset="0"/>
                </a:rPr>
                <a:t>the impact of the pandemic on the medical workforce across the UK cannot be underestimated. During the pandemic doctors and other healthcare staff worked tirelessly to safeguard the nation’s health within underfunded, understaffed and underprepared systems</a:t>
              </a:r>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a:t>
              </a:r>
              <a:endParaRPr sz="16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pic>
        <p:nvPicPr>
          <p:cNvPr id="25" name="Picture 24">
            <a:extLst>
              <a:ext uri="{FF2B5EF4-FFF2-40B4-BE49-F238E27FC236}">
                <a16:creationId xmlns:a16="http://schemas.microsoft.com/office/drawing/2014/main" id="{1E85C7C0-85E2-1B06-9538-38183709A718}"/>
              </a:ext>
            </a:extLst>
          </p:cNvPr>
          <p:cNvPicPr>
            <a:picLocks noChangeAspect="1"/>
          </p:cNvPicPr>
          <p:nvPr/>
        </p:nvPicPr>
        <p:blipFill>
          <a:blip r:embed="rId3"/>
          <a:stretch>
            <a:fillRect/>
          </a:stretch>
        </p:blipFill>
        <p:spPr>
          <a:xfrm>
            <a:off x="11156949" y="1835"/>
            <a:ext cx="1035051" cy="1035051"/>
          </a:xfrm>
          <a:prstGeom prst="rect">
            <a:avLst/>
          </a:prstGeom>
        </p:spPr>
      </p:pic>
    </p:spTree>
    <p:extLst>
      <p:ext uri="{BB962C8B-B14F-4D97-AF65-F5344CB8AC3E}">
        <p14:creationId xmlns:p14="http://schemas.microsoft.com/office/powerpoint/2010/main" val="919161403"/>
      </p:ext>
    </p:extLst>
  </p:cSld>
  <p:clrMapOvr>
    <a:masterClrMapping/>
  </p:clrMapOvr>
  <p:transition spd="slow">
    <p:fade thruBlk="1"/>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iterate>
                                    <p:tmAbs val="0"/>
                                  </p:iterate>
                                  <p:childTnLst>
                                    <p:set>
                                      <p:cBhvr>
                                        <p:cTn id="6" fill="hold"/>
                                        <p:tgtEl>
                                          <p:spTgt spid="1200"/>
                                        </p:tgtEl>
                                        <p:attrNameLst>
                                          <p:attrName>style.visibility</p:attrName>
                                        </p:attrNameLst>
                                      </p:cBhvr>
                                      <p:to>
                                        <p:strVal val="visible"/>
                                      </p:to>
                                    </p:set>
                                    <p:anim calcmode="lin" valueType="num">
                                      <p:cBhvr>
                                        <p:cTn id="7" dur="1000" fill="hold"/>
                                        <p:tgtEl>
                                          <p:spTgt spid="1200"/>
                                        </p:tgtEl>
                                        <p:attrNameLst>
                                          <p:attrName>ppt_x</p:attrName>
                                        </p:attrNameLst>
                                      </p:cBhvr>
                                      <p:tavLst>
                                        <p:tav tm="0">
                                          <p:val>
                                            <p:strVal val="#ppt_x"/>
                                          </p:val>
                                        </p:tav>
                                        <p:tav tm="100000">
                                          <p:val>
                                            <p:strVal val="#ppt_x"/>
                                          </p:val>
                                        </p:tav>
                                      </p:tavLst>
                                    </p:anim>
                                    <p:anim calcmode="lin" valueType="num">
                                      <p:cBhvr>
                                        <p:cTn id="8" dur="1000" fill="hold"/>
                                        <p:tgtEl>
                                          <p:spTgt spid="1200"/>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grpId="0" nodeType="withEffect">
                                  <p:stCondLst>
                                    <p:cond delay="0"/>
                                  </p:stCondLst>
                                  <p:iterate>
                                    <p:tmAbs val="0"/>
                                  </p:iterate>
                                  <p:childTnLst>
                                    <p:set>
                                      <p:cBhvr>
                                        <p:cTn id="10" fill="hold"/>
                                        <p:tgtEl>
                                          <p:spTgt spid="1201"/>
                                        </p:tgtEl>
                                        <p:attrNameLst>
                                          <p:attrName>style.visibility</p:attrName>
                                        </p:attrNameLst>
                                      </p:cBhvr>
                                      <p:to>
                                        <p:strVal val="visible"/>
                                      </p:to>
                                    </p:set>
                                    <p:anim calcmode="lin" valueType="num">
                                      <p:cBhvr>
                                        <p:cTn id="11" dur="1000" fill="hold"/>
                                        <p:tgtEl>
                                          <p:spTgt spid="1201"/>
                                        </p:tgtEl>
                                        <p:attrNameLst>
                                          <p:attrName>ppt_x</p:attrName>
                                        </p:attrNameLst>
                                      </p:cBhvr>
                                      <p:tavLst>
                                        <p:tav tm="0">
                                          <p:val>
                                            <p:strVal val="0-#ppt_w/2"/>
                                          </p:val>
                                        </p:tav>
                                        <p:tav tm="100000">
                                          <p:val>
                                            <p:strVal val="#ppt_x"/>
                                          </p:val>
                                        </p:tav>
                                      </p:tavLst>
                                    </p:anim>
                                    <p:anim calcmode="lin" valueType="num">
                                      <p:cBhvr>
                                        <p:cTn id="12" dur="1000" fill="hold"/>
                                        <p:tgtEl>
                                          <p:spTgt spid="120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iterate>
                                    <p:tmAbs val="0"/>
                                  </p:iterate>
                                  <p:childTnLst>
                                    <p:set>
                                      <p:cBhvr>
                                        <p:cTn id="14" fill="hold"/>
                                        <p:tgtEl>
                                          <p:spTgt spid="1211"/>
                                        </p:tgtEl>
                                        <p:attrNameLst>
                                          <p:attrName>style.visibility</p:attrName>
                                        </p:attrNameLst>
                                      </p:cBhvr>
                                      <p:to>
                                        <p:strVal val="visible"/>
                                      </p:to>
                                    </p:set>
                                    <p:anim calcmode="lin" valueType="num">
                                      <p:cBhvr>
                                        <p:cTn id="15" dur="1000" fill="hold"/>
                                        <p:tgtEl>
                                          <p:spTgt spid="1211"/>
                                        </p:tgtEl>
                                        <p:attrNameLst>
                                          <p:attrName>ppt_x</p:attrName>
                                        </p:attrNameLst>
                                      </p:cBhvr>
                                      <p:tavLst>
                                        <p:tav tm="0">
                                          <p:val>
                                            <p:strVal val="1+#ppt_w/2"/>
                                          </p:val>
                                        </p:tav>
                                        <p:tav tm="100000">
                                          <p:val>
                                            <p:strVal val="#ppt_x"/>
                                          </p:val>
                                        </p:tav>
                                      </p:tavLst>
                                    </p:anim>
                                    <p:anim calcmode="lin" valueType="num">
                                      <p:cBhvr>
                                        <p:cTn id="16" dur="1000" fill="hold"/>
                                        <p:tgtEl>
                                          <p:spTgt spid="12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iterate>
                                    <p:tmAbs val="0"/>
                                  </p:iterate>
                                  <p:childTnLst>
                                    <p:set>
                                      <p:cBhvr>
                                        <p:cTn id="18" fill="hold"/>
                                        <p:tgtEl>
                                          <p:spTgt spid="1214"/>
                                        </p:tgtEl>
                                        <p:attrNameLst>
                                          <p:attrName>style.visibility</p:attrName>
                                        </p:attrNameLst>
                                      </p:cBhvr>
                                      <p:to>
                                        <p:strVal val="visible"/>
                                      </p:to>
                                    </p:set>
                                    <p:anim calcmode="lin" valueType="num">
                                      <p:cBhvr>
                                        <p:cTn id="19" dur="1000" fill="hold"/>
                                        <p:tgtEl>
                                          <p:spTgt spid="1214"/>
                                        </p:tgtEl>
                                        <p:attrNameLst>
                                          <p:attrName>ppt_x</p:attrName>
                                        </p:attrNameLst>
                                      </p:cBhvr>
                                      <p:tavLst>
                                        <p:tav tm="0">
                                          <p:val>
                                            <p:strVal val="1+#ppt_w/2"/>
                                          </p:val>
                                        </p:tav>
                                        <p:tav tm="100000">
                                          <p:val>
                                            <p:strVal val="#ppt_x"/>
                                          </p:val>
                                        </p:tav>
                                      </p:tavLst>
                                    </p:anim>
                                    <p:anim calcmode="lin" valueType="num">
                                      <p:cBhvr>
                                        <p:cTn id="20" dur="1000" fill="hold"/>
                                        <p:tgtEl>
                                          <p:spTgt spid="1214"/>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208"/>
                                        </p:tgtEl>
                                        <p:attrNameLst>
                                          <p:attrName>style.visibility</p:attrName>
                                        </p:attrNameLst>
                                      </p:cBhvr>
                                      <p:to>
                                        <p:strVal val="visible"/>
                                      </p:to>
                                    </p:set>
                                    <p:animEffect transition="in" filter="fade">
                                      <p:cBhvr>
                                        <p:cTn id="23" dur="1000"/>
                                        <p:tgtEl>
                                          <p:spTgt spid="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 grpId="0" animBg="1" advAuto="0"/>
      <p:bldP spid="1201" grpId="0" animBg="1" advAuto="0"/>
      <p:bldP spid="1208" grpId="0" animBg="1" advAuto="0"/>
      <p:bldP spid="1211" grpId="0" animBg="1" advAuto="0"/>
      <p:bldP spid="1214"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6"/>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GB"/>
          </a:p>
        </p:txBody>
      </p:sp>
      <p:sp>
        <p:nvSpPr>
          <p:cNvPr id="6" name="Text Placeholder 5"/>
          <p:cNvSpPr>
            <a:spLocks noGrp="1"/>
          </p:cNvSpPr>
          <p:nvPr>
            <p:ph type="body" sz="quarter" idx="17"/>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a:t> </a:t>
            </a:r>
          </a:p>
        </p:txBody>
      </p:sp>
      <p:sp>
        <p:nvSpPr>
          <p:cNvPr id="8" name="Text Placeholder 7"/>
          <p:cNvSpPr>
            <a:spLocks noGrp="1"/>
          </p:cNvSpPr>
          <p:nvPr>
            <p:ph type="body" sz="quarter" idx="19"/>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a:t> </a:t>
            </a:r>
          </a:p>
        </p:txBody>
      </p:sp>
      <p:sp>
        <p:nvSpPr>
          <p:cNvPr id="9" name="Text Placeholder 8"/>
          <p:cNvSpPr>
            <a:spLocks noGrp="1"/>
          </p:cNvSpPr>
          <p:nvPr>
            <p:ph type="body" sz="quarter" idx="20"/>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a:t> </a:t>
            </a:r>
          </a:p>
        </p:txBody>
      </p:sp>
      <p:sp>
        <p:nvSpPr>
          <p:cNvPr id="10" name="Text Placeholder 9"/>
          <p:cNvSpPr>
            <a:spLocks noGrp="1"/>
          </p:cNvSpPr>
          <p:nvPr>
            <p:ph type="body" sz="quarter" idx="21"/>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a:t> </a:t>
            </a:r>
          </a:p>
        </p:txBody>
      </p:sp>
      <p:sp>
        <p:nvSpPr>
          <p:cNvPr id="11" name="Shape"/>
          <p:cNvSpPr/>
          <p:nvPr/>
        </p:nvSpPr>
        <p:spPr>
          <a:xfrm>
            <a:off x="-1" y="-1"/>
            <a:ext cx="12192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2150" y="0"/>
                </a:lnTo>
                <a:lnTo>
                  <a:pt x="12150" y="10800"/>
                </a:lnTo>
                <a:lnTo>
                  <a:pt x="6075" y="10800"/>
                </a:lnTo>
                <a:lnTo>
                  <a:pt x="6075" y="0"/>
                </a:lnTo>
                <a:lnTo>
                  <a:pt x="0" y="0"/>
                </a:lnTo>
                <a:close/>
              </a:path>
            </a:pathLst>
          </a:custGeom>
          <a:solidFill>
            <a:srgbClr val="FFFFFF"/>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sp>
        <p:nvSpPr>
          <p:cNvPr id="12" name="Rectangle"/>
          <p:cNvSpPr/>
          <p:nvPr/>
        </p:nvSpPr>
        <p:spPr>
          <a:xfrm>
            <a:off x="4457529" y="-1"/>
            <a:ext cx="7734472" cy="6858001"/>
          </a:xfrm>
          <a:prstGeom prst="rect">
            <a:avLst/>
          </a:prstGeom>
          <a:solidFill>
            <a:srgbClr val="F1F1F1"/>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pic>
        <p:nvPicPr>
          <p:cNvPr id="13" name="Picture 12">
            <a:extLst>
              <a:ext uri="{FF2B5EF4-FFF2-40B4-BE49-F238E27FC236}">
                <a16:creationId xmlns:a16="http://schemas.microsoft.com/office/drawing/2014/main" id="{AB191F6A-8540-3A2F-4D18-D4C7B3A8A9DB}"/>
              </a:ext>
            </a:extLst>
          </p:cNvPr>
          <p:cNvPicPr>
            <a:picLocks noChangeAspect="1"/>
          </p:cNvPicPr>
          <p:nvPr/>
        </p:nvPicPr>
        <p:blipFill rotWithShape="1">
          <a:blip r:embed="rId3">
            <a:alphaModFix amt="20000"/>
          </a:blip>
          <a:srcRect b="61452"/>
          <a:stretch/>
        </p:blipFill>
        <p:spPr>
          <a:xfrm>
            <a:off x="6096001" y="3686510"/>
            <a:ext cx="6903975" cy="4312183"/>
          </a:xfrm>
          <a:prstGeom prst="rect">
            <a:avLst/>
          </a:prstGeom>
        </p:spPr>
      </p:pic>
      <p:sp>
        <p:nvSpPr>
          <p:cNvPr id="14" name="Rectangle"/>
          <p:cNvSpPr/>
          <p:nvPr/>
        </p:nvSpPr>
        <p:spPr>
          <a:xfrm>
            <a:off x="1" y="2406885"/>
            <a:ext cx="4340127" cy="2044233"/>
          </a:xfrm>
          <a:prstGeom prst="rect">
            <a:avLst/>
          </a:prstGeom>
          <a:solidFill>
            <a:srgbClr val="DD0B17"/>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sp>
        <p:nvSpPr>
          <p:cNvPr id="15" name="our vision"/>
          <p:cNvSpPr txBox="1"/>
          <p:nvPr/>
        </p:nvSpPr>
        <p:spPr>
          <a:xfrm>
            <a:off x="794328" y="2710857"/>
            <a:ext cx="3053696" cy="14362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4500" b="1" cap="none">
                <a:latin typeface="Arial" panose="020B0604020202020204" pitchFamily="34" charset="0"/>
                <a:ea typeface="Apex New Truetype Bold" panose="02010600040501010103" pitchFamily="2" charset="77"/>
                <a:cs typeface="Arial" panose="020B0604020202020204" pitchFamily="34" charset="0"/>
              </a:rPr>
              <a:t>Examples to note (2)</a:t>
            </a:r>
          </a:p>
        </p:txBody>
      </p:sp>
      <p:grpSp>
        <p:nvGrpSpPr>
          <p:cNvPr id="16" name="Group"/>
          <p:cNvGrpSpPr/>
          <p:nvPr/>
        </p:nvGrpSpPr>
        <p:grpSpPr>
          <a:xfrm>
            <a:off x="4902854" y="1221180"/>
            <a:ext cx="6113201" cy="1774845"/>
            <a:chOff x="-5357086" y="0"/>
            <a:chExt cx="12226400" cy="3549679"/>
          </a:xfrm>
        </p:grpSpPr>
        <p:sp>
          <p:nvSpPr>
            <p:cNvPr id="17" name="Square"/>
            <p:cNvSpPr/>
            <p:nvPr/>
          </p:nvSpPr>
          <p:spPr>
            <a:xfrm>
              <a:off x="-5357086" y="0"/>
              <a:ext cx="406400" cy="406401"/>
            </a:xfrm>
            <a:prstGeom prst="rect">
              <a:avLst/>
            </a:prstGeom>
            <a:solidFill>
              <a:srgbClr val="659190"/>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8" name="Lorem ipsum dolor sit amet, consectetur adipiscing elit, sed do eiusmod tempor incididunt ut labore et dolore magna aliqua. Ut enim ad minim veniam."/>
            <p:cNvSpPr/>
            <p:nvPr/>
          </p:nvSpPr>
          <p:spPr>
            <a:xfrm>
              <a:off x="-4490068" y="0"/>
              <a:ext cx="11359382" cy="354967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600" b="1" u="sng">
                  <a:solidFill>
                    <a:prstClr val="black"/>
                  </a:solidFill>
                  <a:latin typeface="Arial" panose="020B0604020202020204" pitchFamily="34" charset="0"/>
                  <a:ea typeface="Apex New Truetype Medium" panose="02010600040501010103" pitchFamily="2" charset="77"/>
                  <a:cs typeface="Arial" panose="020B0604020202020204" pitchFamily="34" charset="0"/>
                </a:rPr>
                <a:t>Covid 19 –Airborne Transmission Alliance (CATA</a:t>
              </a:r>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 </a:t>
              </a:r>
            </a:p>
            <a:p>
              <a:pPr defTabSz="914377"/>
              <a:r>
                <a:rPr lang="en-GB" sz="1600" i="1">
                  <a:solidFill>
                    <a:prstClr val="black"/>
                  </a:solidFill>
                  <a:latin typeface="Arial" panose="020B0604020202020204" pitchFamily="34" charset="0"/>
                  <a:ea typeface="Apex New Truetype Medium" panose="02010600040501010103" pitchFamily="2" charset="77"/>
                  <a:cs typeface="Arial" panose="020B0604020202020204" pitchFamily="34" charset="0"/>
                </a:rPr>
                <a:t>“it is CATA’s submission that the failure to act upon specific advice, scientific evidence and practical learning about the control of SARs coronavirus, the UK government and public authorities failed to implement protection of healthcare workers – and general population – that was scientifically and legally necessary to protect life.”</a:t>
              </a:r>
              <a:endParaRPr sz="1600" i="1">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grpSp>
        <p:nvGrpSpPr>
          <p:cNvPr id="19" name="Group"/>
          <p:cNvGrpSpPr/>
          <p:nvPr/>
        </p:nvGrpSpPr>
        <p:grpSpPr>
          <a:xfrm>
            <a:off x="4910171" y="3152738"/>
            <a:ext cx="6196364" cy="1036181"/>
            <a:chOff x="-5523415" y="0"/>
            <a:chExt cx="12392727" cy="2072356"/>
          </a:xfrm>
        </p:grpSpPr>
        <p:sp>
          <p:nvSpPr>
            <p:cNvPr id="20" name="Square"/>
            <p:cNvSpPr/>
            <p:nvPr/>
          </p:nvSpPr>
          <p:spPr>
            <a:xfrm>
              <a:off x="-5523415" y="246994"/>
              <a:ext cx="406400" cy="406401"/>
            </a:xfrm>
            <a:prstGeom prst="rect">
              <a:avLst/>
            </a:prstGeom>
            <a:solidFill>
              <a:srgbClr val="384C6B"/>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21" name="Lorem ipsum dolor sit amet, consectetur adipiscing elit, sed do eiusmod tempor incididunt ut labore et dolore magna aliqua. Ut enim ad minim veniam."/>
            <p:cNvSpPr/>
            <p:nvPr/>
          </p:nvSpPr>
          <p:spPr>
            <a:xfrm>
              <a:off x="-4490068" y="0"/>
              <a:ext cx="11359380" cy="20723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600" b="1" u="sng">
                  <a:solidFill>
                    <a:prstClr val="black"/>
                  </a:solidFill>
                  <a:latin typeface="Arial" panose="020B0604020202020204" pitchFamily="34" charset="0"/>
                  <a:ea typeface="Apex New Truetype Medium" panose="02010600040501010103" pitchFamily="2" charset="77"/>
                  <a:cs typeface="Arial" panose="020B0604020202020204" pitchFamily="34" charset="0"/>
                </a:rPr>
                <a:t>Pregnancy, baby and parent organisations (PBPOs) </a:t>
              </a:r>
              <a:r>
                <a:rPr lang="en-GB" sz="1600" i="1">
                  <a:solidFill>
                    <a:prstClr val="black"/>
                  </a:solidFill>
                  <a:latin typeface="Arial" panose="020B0604020202020204" pitchFamily="34" charset="0"/>
                  <a:ea typeface="Apex New Truetype Medium" panose="02010600040501010103" pitchFamily="2" charset="77"/>
                  <a:cs typeface="Arial" panose="020B0604020202020204" pitchFamily="34" charset="0"/>
                </a:rPr>
                <a:t>“PBPOs experienced unprecedented demand for their services and witnesses unimaginable suffering due to the deterioration in person-centred and family-centred care”</a:t>
              </a:r>
              <a:endParaRPr sz="1600" i="1">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grpSp>
        <p:nvGrpSpPr>
          <p:cNvPr id="22" name="Group"/>
          <p:cNvGrpSpPr/>
          <p:nvPr/>
        </p:nvGrpSpPr>
        <p:grpSpPr>
          <a:xfrm>
            <a:off x="4983482" y="4578249"/>
            <a:ext cx="6103965" cy="2328843"/>
            <a:chOff x="-5338618" y="0"/>
            <a:chExt cx="12207928" cy="4657660"/>
          </a:xfrm>
        </p:grpSpPr>
        <p:sp>
          <p:nvSpPr>
            <p:cNvPr id="23" name="Square"/>
            <p:cNvSpPr/>
            <p:nvPr/>
          </p:nvSpPr>
          <p:spPr>
            <a:xfrm>
              <a:off x="-5338618" y="0"/>
              <a:ext cx="406400" cy="406401"/>
            </a:xfrm>
            <a:prstGeom prst="rect">
              <a:avLst/>
            </a:prstGeom>
            <a:solidFill>
              <a:srgbClr val="485156"/>
            </a:solidFill>
            <a:ln w="12700" cap="flat">
              <a:noFill/>
              <a:miter lim="400000"/>
            </a:ln>
            <a:effectLst/>
          </p:spPr>
          <p:txBody>
            <a:bodyPr wrap="square" lIns="25400" tIns="25400" rIns="25400" bIns="25400" numCol="1"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24" name="Lorem ipsum dolor sit amet, consectetur adipiscing elit, sed do eiusmod tempor incididunt ut labore et dolore magna aliqua. Ut enim ad minim veniam."/>
            <p:cNvSpPr/>
            <p:nvPr/>
          </p:nvSpPr>
          <p:spPr>
            <a:xfrm>
              <a:off x="-4471602" y="0"/>
              <a:ext cx="11340912" cy="46576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600" b="1" u="sng">
                  <a:solidFill>
                    <a:prstClr val="black"/>
                  </a:solidFill>
                  <a:latin typeface="Arial" panose="020B0604020202020204" pitchFamily="34" charset="0"/>
                  <a:ea typeface="Apex New Truetype Medium" panose="02010600040501010103" pitchFamily="2" charset="77"/>
                  <a:cs typeface="Arial" panose="020B0604020202020204" pitchFamily="34" charset="0"/>
                </a:rPr>
                <a:t>Federation of Ethnic Minority Healthcare Organisations (FEHMU) </a:t>
              </a:r>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The scope must include “</a:t>
              </a:r>
              <a:r>
                <a:rPr lang="en-GB" sz="1600" i="1">
                  <a:solidFill>
                    <a:prstClr val="black"/>
                  </a:solidFill>
                  <a:latin typeface="Arial" panose="020B0604020202020204" pitchFamily="34" charset="0"/>
                  <a:ea typeface="Apex New Truetype Medium" panose="02010600040501010103" pitchFamily="2" charset="77"/>
                  <a:cs typeface="Arial" panose="020B0604020202020204" pitchFamily="34" charset="0"/>
                </a:rPr>
                <a:t>fearless and thorough exploration of whether institutional and structural racism and inequality played a part in governmental and societal responses to the pandemic</a:t>
              </a:r>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 And request an expert in race equality who “</a:t>
              </a:r>
              <a:r>
                <a:rPr lang="en-GB" sz="1600" i="1">
                  <a:solidFill>
                    <a:prstClr val="black"/>
                  </a:solidFill>
                  <a:latin typeface="Arial" panose="020B0604020202020204" pitchFamily="34" charset="0"/>
                  <a:ea typeface="Apex New Truetype Medium" panose="02010600040501010103" pitchFamily="2" charset="77"/>
                  <a:cs typeface="Arial" panose="020B0604020202020204" pitchFamily="34" charset="0"/>
                </a:rPr>
                <a:t>should be invited to consider…crucially the lack of diversity and inclusion in senior leadership within key structures such as the NHS</a:t>
              </a:r>
              <a:r>
                <a:rPr lang="en-GB" sz="1600">
                  <a:solidFill>
                    <a:prstClr val="black"/>
                  </a:solidFill>
                  <a:latin typeface="Arial" panose="020B0604020202020204" pitchFamily="34" charset="0"/>
                  <a:ea typeface="Apex New Truetype Medium" panose="02010600040501010103" pitchFamily="2" charset="77"/>
                  <a:cs typeface="Arial" panose="020B0604020202020204" pitchFamily="34" charset="0"/>
                </a:rPr>
                <a:t>”</a:t>
              </a:r>
              <a:endParaRPr lang="en-GB" sz="1600" b="1" u="sng">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a:p>
              <a:pPr defTabSz="914377"/>
              <a:endParaRPr lang="en-GB" sz="10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a:p>
              <a:pPr defTabSz="914377"/>
              <a:endParaRPr sz="10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pic>
        <p:nvPicPr>
          <p:cNvPr id="25" name="Picture 24">
            <a:extLst>
              <a:ext uri="{FF2B5EF4-FFF2-40B4-BE49-F238E27FC236}">
                <a16:creationId xmlns:a16="http://schemas.microsoft.com/office/drawing/2014/main" id="{1E85C7C0-85E2-1B06-9538-38183709A718}"/>
              </a:ext>
            </a:extLst>
          </p:cNvPr>
          <p:cNvPicPr>
            <a:picLocks noChangeAspect="1"/>
          </p:cNvPicPr>
          <p:nvPr/>
        </p:nvPicPr>
        <p:blipFill>
          <a:blip r:embed="rId4"/>
          <a:stretch>
            <a:fillRect/>
          </a:stretch>
        </p:blipFill>
        <p:spPr>
          <a:xfrm>
            <a:off x="11156949" y="1835"/>
            <a:ext cx="1035051" cy="1035051"/>
          </a:xfrm>
          <a:prstGeom prst="rect">
            <a:avLst/>
          </a:prstGeom>
        </p:spPr>
      </p:pic>
    </p:spTree>
    <p:extLst>
      <p:ext uri="{BB962C8B-B14F-4D97-AF65-F5344CB8AC3E}">
        <p14:creationId xmlns:p14="http://schemas.microsoft.com/office/powerpoint/2010/main" val="13063639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iterate>
                                    <p:tmAbs val="0"/>
                                  </p:iterate>
                                  <p:childTnLst>
                                    <p:set>
                                      <p:cBhvr>
                                        <p:cTn id="6" fill="hold"/>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
                                          </p:val>
                                        </p:tav>
                                        <p:tav tm="100000">
                                          <p:val>
                                            <p:strVal val="#ppt_x"/>
                                          </p:val>
                                        </p:tav>
                                      </p:tavLst>
                                    </p:anim>
                                    <p:anim calcmode="lin" valueType="num">
                                      <p:cBhvr>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grpId="0" nodeType="withEffect">
                                  <p:stCondLst>
                                    <p:cond delay="0"/>
                                  </p:stCondLst>
                                  <p:iterate>
                                    <p:tmAbs val="0"/>
                                  </p:iterate>
                                  <p:childTnLst>
                                    <p:set>
                                      <p:cBhvr>
                                        <p:cTn id="10" fill="hold"/>
                                        <p:tgtEl>
                                          <p:spTgt spid="14"/>
                                        </p:tgtEl>
                                        <p:attrNameLst>
                                          <p:attrName>style.visibility</p:attrName>
                                        </p:attrNameLst>
                                      </p:cBhvr>
                                      <p:to>
                                        <p:strVal val="visible"/>
                                      </p:to>
                                    </p:set>
                                    <p:anim calcmode="lin" valueType="num">
                                      <p:cBhvr>
                                        <p:cTn id="11" dur="1000" fill="hold"/>
                                        <p:tgtEl>
                                          <p:spTgt spid="14"/>
                                        </p:tgtEl>
                                        <p:attrNameLst>
                                          <p:attrName>ppt_x</p:attrName>
                                        </p:attrNameLst>
                                      </p:cBhvr>
                                      <p:tavLst>
                                        <p:tav tm="0">
                                          <p:val>
                                            <p:strVal val="0-#ppt_w/2"/>
                                          </p:val>
                                        </p:tav>
                                        <p:tav tm="100000">
                                          <p:val>
                                            <p:strVal val="#ppt_x"/>
                                          </p:val>
                                        </p:tav>
                                      </p:tavLst>
                                    </p:anim>
                                    <p:anim calcmode="lin" valueType="num">
                                      <p:cBhvr>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iterate>
                                    <p:tmAbs val="0"/>
                                  </p:iterate>
                                  <p:childTnLst>
                                    <p:set>
                                      <p:cBhvr>
                                        <p:cTn id="14" fill="hold"/>
                                        <p:tgtEl>
                                          <p:spTgt spid="16"/>
                                        </p:tgtEl>
                                        <p:attrNameLst>
                                          <p:attrName>style.visibility</p:attrName>
                                        </p:attrNameLst>
                                      </p:cBhvr>
                                      <p:to>
                                        <p:strVal val="visible"/>
                                      </p:to>
                                    </p:set>
                                    <p:anim calcmode="lin" valueType="num">
                                      <p:cBhvr>
                                        <p:cTn id="15" dur="1000" fill="hold"/>
                                        <p:tgtEl>
                                          <p:spTgt spid="16"/>
                                        </p:tgtEl>
                                        <p:attrNameLst>
                                          <p:attrName>ppt_x</p:attrName>
                                        </p:attrNameLst>
                                      </p:cBhvr>
                                      <p:tavLst>
                                        <p:tav tm="0">
                                          <p:val>
                                            <p:strVal val="1+#ppt_w/2"/>
                                          </p:val>
                                        </p:tav>
                                        <p:tav tm="100000">
                                          <p:val>
                                            <p:strVal val="#ppt_x"/>
                                          </p:val>
                                        </p:tav>
                                      </p:tavLst>
                                    </p:anim>
                                    <p:anim calcmode="lin" valueType="num">
                                      <p:cBhvr>
                                        <p:cTn id="16" dur="1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iterate>
                                    <p:tmAbs val="0"/>
                                  </p:iterate>
                                  <p:childTnLst>
                                    <p:set>
                                      <p:cBhvr>
                                        <p:cTn id="18" fill="hold"/>
                                        <p:tgtEl>
                                          <p:spTgt spid="19"/>
                                        </p:tgtEl>
                                        <p:attrNameLst>
                                          <p:attrName>style.visibility</p:attrName>
                                        </p:attrNameLst>
                                      </p:cBhvr>
                                      <p:to>
                                        <p:strVal val="visible"/>
                                      </p:to>
                                    </p:set>
                                    <p:anim calcmode="lin" valueType="num">
                                      <p:cBhvr>
                                        <p:cTn id="19" dur="1000" fill="hold"/>
                                        <p:tgtEl>
                                          <p:spTgt spid="19"/>
                                        </p:tgtEl>
                                        <p:attrNameLst>
                                          <p:attrName>ppt_x</p:attrName>
                                        </p:attrNameLst>
                                      </p:cBhvr>
                                      <p:tavLst>
                                        <p:tav tm="0">
                                          <p:val>
                                            <p:strVal val="1+#ppt_w/2"/>
                                          </p:val>
                                        </p:tav>
                                        <p:tav tm="100000">
                                          <p:val>
                                            <p:strVal val="#ppt_x"/>
                                          </p:val>
                                        </p:tav>
                                      </p:tavLst>
                                    </p:anim>
                                    <p:anim calcmode="lin" valueType="num">
                                      <p:cBhvr>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0"/>
                                  </p:stCondLst>
                                  <p:iterate>
                                    <p:tmAbs val="0"/>
                                  </p:iterate>
                                  <p:childTnLst>
                                    <p:set>
                                      <p:cBhvr>
                                        <p:cTn id="22" fill="hold"/>
                                        <p:tgtEl>
                                          <p:spTgt spid="22"/>
                                        </p:tgtEl>
                                        <p:attrNameLst>
                                          <p:attrName>style.visibility</p:attrName>
                                        </p:attrNameLst>
                                      </p:cBhvr>
                                      <p:to>
                                        <p:strVal val="visible"/>
                                      </p:to>
                                    </p:set>
                                    <p:anim calcmode="lin" valueType="num">
                                      <p:cBhvr>
                                        <p:cTn id="23" dur="1000" fill="hold"/>
                                        <p:tgtEl>
                                          <p:spTgt spid="22"/>
                                        </p:tgtEl>
                                        <p:attrNameLst>
                                          <p:attrName>ppt_x</p:attrName>
                                        </p:attrNameLst>
                                      </p:cBhvr>
                                      <p:tavLst>
                                        <p:tav tm="0">
                                          <p:val>
                                            <p:strVal val="1+#ppt_w/2"/>
                                          </p:val>
                                        </p:tav>
                                        <p:tav tm="100000">
                                          <p:val>
                                            <p:strVal val="#ppt_x"/>
                                          </p:val>
                                        </p:tav>
                                      </p:tavLst>
                                    </p:anim>
                                    <p:anim calcmode="lin" valueType="num">
                                      <p:cBhvr>
                                        <p:cTn id="24" dur="1000" fill="hold"/>
                                        <p:tgtEl>
                                          <p:spTgt spid="2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4" grpId="0" animBg="1" advAuto="0"/>
      <p:bldP spid="15" grpId="0" animBg="1" advAuto="0"/>
      <p:bldP spid="16" grpId="0" animBg="1" advAuto="0"/>
      <p:bldP spid="19" grpId="0" animBg="1" advAuto="0"/>
      <p:bldP spid="2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9" name="Rectangle"/>
          <p:cNvSpPr/>
          <p:nvPr/>
        </p:nvSpPr>
        <p:spPr>
          <a:xfrm>
            <a:off x="11557000" y="-1"/>
            <a:ext cx="651437" cy="6858001"/>
          </a:xfrm>
          <a:prstGeom prst="rect">
            <a:avLst/>
          </a:prstGeom>
          <a:solidFill>
            <a:srgbClr val="FFFFFF"/>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sp>
        <p:nvSpPr>
          <p:cNvPr id="6446" name="Rectangle"/>
          <p:cNvSpPr/>
          <p:nvPr/>
        </p:nvSpPr>
        <p:spPr>
          <a:xfrm>
            <a:off x="4925706" y="1714500"/>
            <a:ext cx="6157191" cy="3429000"/>
          </a:xfrm>
          <a:prstGeom prst="rect">
            <a:avLst/>
          </a:prstGeom>
          <a:solidFill>
            <a:srgbClr val="DD0B17"/>
          </a:solidFill>
          <a:ln w="12700">
            <a:miter lim="400000"/>
          </a:ln>
        </p:spPr>
        <p:txBody>
          <a:bodyPr lIns="25400" tIns="25400" rIns="25400" bIns="2540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sz="3200" spc="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grpSp>
        <p:nvGrpSpPr>
          <p:cNvPr id="6452" name="Group"/>
          <p:cNvGrpSpPr/>
          <p:nvPr/>
        </p:nvGrpSpPr>
        <p:grpSpPr>
          <a:xfrm>
            <a:off x="7771469" y="2938077"/>
            <a:ext cx="1652163" cy="598163"/>
            <a:chOff x="-465662" y="-1253885"/>
            <a:chExt cx="3304324" cy="2878037"/>
          </a:xfrm>
        </p:grpSpPr>
        <p:sp>
          <p:nvSpPr>
            <p:cNvPr id="6450" name="contact@creathrive.com"/>
            <p:cNvSpPr txBox="1"/>
            <p:nvPr/>
          </p:nvSpPr>
          <p:spPr>
            <a:xfrm>
              <a:off x="-1" y="368303"/>
              <a:ext cx="102765" cy="12558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endParaRPr lang="en-GB" sz="1251" cap="none" spc="0">
                <a:latin typeface="Arial" panose="020B0604020202020204" pitchFamily="34" charset="0"/>
                <a:ea typeface="Apex New Truetype Medium" panose="02010600040501010103" pitchFamily="2" charset="77"/>
                <a:cs typeface="Arial" panose="020B0604020202020204" pitchFamily="34" charset="0"/>
              </a:endParaRPr>
            </a:p>
          </p:txBody>
        </p:sp>
        <p:sp>
          <p:nvSpPr>
            <p:cNvPr id="6451" name="Drop us an email for support"/>
            <p:cNvSpPr txBox="1"/>
            <p:nvPr/>
          </p:nvSpPr>
          <p:spPr>
            <a:xfrm>
              <a:off x="-465662" y="-1253885"/>
              <a:ext cx="3304324" cy="23200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400">
                  <a:latin typeface="Arial" panose="020B0604020202020204" pitchFamily="34" charset="0"/>
                  <a:ea typeface="Apex New Truetype Light" panose="02010600040501010103" pitchFamily="2" charset="77"/>
                  <a:cs typeface="Arial" panose="020B0604020202020204" pitchFamily="34" charset="0"/>
                </a:rPr>
                <a:t>Email us:</a:t>
              </a:r>
            </a:p>
            <a:p>
              <a:pPr defTabSz="914377"/>
              <a:r>
                <a:rPr lang="en-GB" sz="1400">
                  <a:latin typeface="Arial" panose="020B0604020202020204" pitchFamily="34" charset="0"/>
                  <a:ea typeface="Apex New Truetype Light" panose="02010600040501010103" pitchFamily="2" charset="77"/>
                  <a:cs typeface="Arial" panose="020B0604020202020204" pitchFamily="34" charset="0"/>
                </a:rPr>
                <a:t>info@capsticks.com</a:t>
              </a:r>
              <a:endParaRPr sz="1400">
                <a:latin typeface="Arial" panose="020B0604020202020204" pitchFamily="34" charset="0"/>
                <a:ea typeface="Apex New Truetype Light" panose="02010600040501010103" pitchFamily="2" charset="77"/>
                <a:cs typeface="Arial" panose="020B0604020202020204" pitchFamily="34" charset="0"/>
              </a:endParaRPr>
            </a:p>
          </p:txBody>
        </p:sp>
      </p:grpSp>
      <p:grpSp>
        <p:nvGrpSpPr>
          <p:cNvPr id="6455" name="Group"/>
          <p:cNvGrpSpPr/>
          <p:nvPr/>
        </p:nvGrpSpPr>
        <p:grpSpPr>
          <a:xfrm>
            <a:off x="7773392" y="3515351"/>
            <a:ext cx="1957125" cy="1165767"/>
            <a:chOff x="0" y="-94931"/>
            <a:chExt cx="3914249" cy="2317432"/>
          </a:xfrm>
        </p:grpSpPr>
        <p:sp>
          <p:nvSpPr>
            <p:cNvPr id="6453" name="www.creathrive.com"/>
            <p:cNvSpPr/>
            <p:nvPr/>
          </p:nvSpPr>
          <p:spPr>
            <a:xfrm>
              <a:off x="0" y="952500"/>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endParaRPr lang="en-GB" sz="1251" cap="none" spc="0">
                <a:latin typeface="Arial" panose="020B0604020202020204" pitchFamily="34" charset="0"/>
                <a:ea typeface="Apex New Truetype Medium" panose="02010600040501010103" pitchFamily="2" charset="77"/>
                <a:cs typeface="Arial" panose="020B0604020202020204" pitchFamily="34" charset="0"/>
              </a:endParaRPr>
            </a:p>
          </p:txBody>
        </p:sp>
        <p:sp>
          <p:nvSpPr>
            <p:cNvPr id="6454" name="Or check another template, and get your freebie!"/>
            <p:cNvSpPr/>
            <p:nvPr/>
          </p:nvSpPr>
          <p:spPr>
            <a:xfrm>
              <a:off x="27349" y="-94931"/>
              <a:ext cx="3886900" cy="9585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b">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1400">
                  <a:latin typeface="Arial" panose="020B0604020202020204" pitchFamily="34" charset="0"/>
                  <a:ea typeface="Apex New Truetype Light" panose="02010600040501010103" pitchFamily="2" charset="77"/>
                  <a:cs typeface="Arial" panose="020B0604020202020204" pitchFamily="34" charset="0"/>
                </a:rPr>
                <a:t>Visit:</a:t>
              </a:r>
            </a:p>
            <a:p>
              <a:pPr defTabSz="914377"/>
              <a:r>
                <a:rPr lang="en-GB" sz="1400">
                  <a:latin typeface="Arial" panose="020B0604020202020204" pitchFamily="34" charset="0"/>
                  <a:ea typeface="Apex New Truetype Light" panose="02010600040501010103" pitchFamily="2" charset="77"/>
                  <a:cs typeface="Arial" panose="020B0604020202020204" pitchFamily="34" charset="0"/>
                </a:rPr>
                <a:t>www.capsticks.com</a:t>
              </a:r>
              <a:endParaRPr sz="1400">
                <a:latin typeface="Arial" panose="020B0604020202020204" pitchFamily="34" charset="0"/>
                <a:ea typeface="Apex New Truetype Light" panose="02010600040501010103" pitchFamily="2" charset="77"/>
                <a:cs typeface="Arial" panose="020B0604020202020204" pitchFamily="34" charset="0"/>
              </a:endParaRPr>
            </a:p>
          </p:txBody>
        </p:sp>
      </p:grpSp>
      <p:pic>
        <p:nvPicPr>
          <p:cNvPr id="29" name="Picture 28">
            <a:extLst>
              <a:ext uri="{FF2B5EF4-FFF2-40B4-BE49-F238E27FC236}">
                <a16:creationId xmlns:a16="http://schemas.microsoft.com/office/drawing/2014/main" id="{D85DE3AC-47B7-AAD5-CC92-FE2E5E92992F}"/>
              </a:ext>
            </a:extLst>
          </p:cNvPr>
          <p:cNvPicPr>
            <a:picLocks noChangeAspect="1"/>
          </p:cNvPicPr>
          <p:nvPr/>
        </p:nvPicPr>
        <p:blipFill>
          <a:blip r:embed="rId2"/>
          <a:stretch>
            <a:fillRect/>
          </a:stretch>
        </p:blipFill>
        <p:spPr>
          <a:xfrm>
            <a:off x="11156949" y="1835"/>
            <a:ext cx="1035051" cy="1035051"/>
          </a:xfrm>
          <a:prstGeom prst="rect">
            <a:avLst/>
          </a:prstGeom>
        </p:spPr>
      </p:pic>
      <p:sp>
        <p:nvSpPr>
          <p:cNvPr id="28" name="Rectangle 27"/>
          <p:cNvSpPr/>
          <p:nvPr/>
        </p:nvSpPr>
        <p:spPr>
          <a:xfrm>
            <a:off x="2162930" y="3825462"/>
            <a:ext cx="2413117" cy="1107996"/>
          </a:xfrm>
          <a:prstGeom prst="rect">
            <a:avLst/>
          </a:prstGeo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defRPr/>
            </a:pPr>
            <a:r>
              <a:rPr lang="en-GB" sz="1600" b="1">
                <a:solidFill>
                  <a:srgbClr val="384C6B"/>
                </a:solidFill>
                <a:latin typeface="Calibri" panose="020F0502020204030204"/>
              </a:rPr>
              <a:t>Hugh Giles</a:t>
            </a:r>
          </a:p>
          <a:p>
            <a:pPr defTabSz="914377">
              <a:defRPr/>
            </a:pPr>
            <a:r>
              <a:rPr lang="en-GB" sz="1600">
                <a:solidFill>
                  <a:srgbClr val="384C6B"/>
                </a:solidFill>
                <a:latin typeface="Calibri" panose="020F0502020204030204"/>
              </a:rPr>
              <a:t>Partner</a:t>
            </a:r>
          </a:p>
          <a:p>
            <a:pPr defTabSz="914377">
              <a:defRPr/>
            </a:pPr>
            <a:r>
              <a:rPr lang="en-GB" sz="1600">
                <a:solidFill>
                  <a:srgbClr val="384C6B"/>
                </a:solidFill>
                <a:latin typeface="Calibri" panose="020F0502020204030204"/>
              </a:rPr>
              <a:t>07795 148225</a:t>
            </a:r>
          </a:p>
          <a:p>
            <a:pPr defTabSz="914377">
              <a:defRPr/>
            </a:pPr>
            <a:r>
              <a:rPr lang="en-GB" sz="1600">
                <a:solidFill>
                  <a:srgbClr val="003161"/>
                </a:solidFill>
                <a:latin typeface="Calibri" panose="020F0502020204030204"/>
              </a:rPr>
              <a:t>hugh.giles@capsticks.com</a:t>
            </a:r>
          </a:p>
        </p:txBody>
      </p:sp>
      <p:sp>
        <p:nvSpPr>
          <p:cNvPr id="33" name="Rectangle 32"/>
          <p:cNvSpPr/>
          <p:nvPr/>
        </p:nvSpPr>
        <p:spPr>
          <a:xfrm>
            <a:off x="5198181" y="2794501"/>
            <a:ext cx="2588075" cy="1354217"/>
          </a:xfrm>
          <a:prstGeom prst="rect">
            <a:avLst/>
          </a:prstGeo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r>
              <a:rPr lang="en-GB" sz="4000">
                <a:solidFill>
                  <a:srgbClr val="F1F1F1"/>
                </a:solidFill>
                <a:latin typeface="Arial" panose="020B0604020202020204" pitchFamily="34" charset="0"/>
                <a:cs typeface="Arial" panose="020B0604020202020204" pitchFamily="34" charset="0"/>
              </a:rPr>
              <a:t>Contact Details</a:t>
            </a:r>
          </a:p>
        </p:txBody>
      </p:sp>
      <p:pic>
        <p:nvPicPr>
          <p:cNvPr id="24" name="Picture 23">
            <a:extLst>
              <a:ext uri="{FF2B5EF4-FFF2-40B4-BE49-F238E27FC236}">
                <a16:creationId xmlns:a16="http://schemas.microsoft.com/office/drawing/2014/main" id="{18582EB4-51F4-8675-71E7-FDB4AC725F9A}"/>
              </a:ext>
            </a:extLst>
          </p:cNvPr>
          <p:cNvPicPr>
            <a:picLocks noChangeAspect="1"/>
          </p:cNvPicPr>
          <p:nvPr/>
        </p:nvPicPr>
        <p:blipFill rotWithShape="1">
          <a:blip r:embed="rId3">
            <a:alphaModFix amt="20000"/>
          </a:blip>
          <a:srcRect r="13977" b="58149"/>
          <a:stretch/>
        </p:blipFill>
        <p:spPr>
          <a:xfrm>
            <a:off x="7305959" y="3686508"/>
            <a:ext cx="5938987" cy="4681637"/>
          </a:xfrm>
          <a:prstGeom prst="rect">
            <a:avLst/>
          </a:prstGeom>
        </p:spPr>
      </p:pic>
      <p:pic>
        <p:nvPicPr>
          <p:cNvPr id="1026" name="Picture 2" descr="Image result for hugh giles capsti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930" y="1820608"/>
            <a:ext cx="2501900"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234168"/>
      </p:ext>
    </p:extLst>
  </p:cSld>
  <p:clrMapOvr>
    <a:masterClrMapping/>
  </p:clrMapOvr>
  <p:transition spd="slow">
    <p:fade thruBlk="1"/>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iterate>
                                    <p:tmAbs val="0"/>
                                  </p:iterate>
                                  <p:childTnLst>
                                    <p:set>
                                      <p:cBhvr>
                                        <p:cTn id="6" fill="hold"/>
                                        <p:tgtEl>
                                          <p:spTgt spid="6446"/>
                                        </p:tgtEl>
                                        <p:attrNameLst>
                                          <p:attrName>style.visibility</p:attrName>
                                        </p:attrNameLst>
                                      </p:cBhvr>
                                      <p:to>
                                        <p:strVal val="visible"/>
                                      </p:to>
                                    </p:set>
                                    <p:anim calcmode="lin" valueType="num">
                                      <p:cBhvr>
                                        <p:cTn id="7" dur="1000" fill="hold"/>
                                        <p:tgtEl>
                                          <p:spTgt spid="6446"/>
                                        </p:tgtEl>
                                        <p:attrNameLst>
                                          <p:attrName>ppt_x</p:attrName>
                                        </p:attrNameLst>
                                      </p:cBhvr>
                                      <p:tavLst>
                                        <p:tav tm="0">
                                          <p:val>
                                            <p:strVal val="1+#ppt_w/2"/>
                                          </p:val>
                                        </p:tav>
                                        <p:tav tm="100000">
                                          <p:val>
                                            <p:strVal val="#ppt_x"/>
                                          </p:val>
                                        </p:tav>
                                      </p:tavLst>
                                    </p:anim>
                                    <p:anim calcmode="lin" valueType="num">
                                      <p:cBhvr>
                                        <p:cTn id="8" dur="1000" fill="hold"/>
                                        <p:tgtEl>
                                          <p:spTgt spid="644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452"/>
                                        </p:tgtEl>
                                        <p:attrNameLst>
                                          <p:attrName>style.visibility</p:attrName>
                                        </p:attrNameLst>
                                      </p:cBhvr>
                                      <p:to>
                                        <p:strVal val="visible"/>
                                      </p:to>
                                    </p:set>
                                    <p:animEffect transition="in" filter="fade">
                                      <p:cBhvr>
                                        <p:cTn id="11" dur="1000"/>
                                        <p:tgtEl>
                                          <p:spTgt spid="64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455"/>
                                        </p:tgtEl>
                                        <p:attrNameLst>
                                          <p:attrName>style.visibility</p:attrName>
                                        </p:attrNameLst>
                                      </p:cBhvr>
                                      <p:to>
                                        <p:strVal val="visible"/>
                                      </p:to>
                                    </p:set>
                                    <p:animEffect transition="in" filter="fade">
                                      <p:cBhvr>
                                        <p:cTn id="14" dur="1000"/>
                                        <p:tgtEl>
                                          <p:spTgt spid="6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6" grpId="0" animBg="1" advAuto="0"/>
      <p:bldP spid="6452" grpId="0" animBg="1" advAuto="0"/>
      <p:bldP spid="6455"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spital_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psons-presentation.potx" id="{19DF82E6-CCC4-4632-9FF9-E7FA458CD852}" vid="{CDDAFC2D-7673-4949-A9C5-83BE017C9580}"/>
    </a:ext>
  </a:extLst>
</a:theme>
</file>

<file path=ppt/theme/theme4.xml><?xml version="1.0" encoding="utf-8"?>
<a:theme xmlns:a="http://schemas.openxmlformats.org/drawingml/2006/main" name="NHSP theme 1a">
  <a:themeElements>
    <a:clrScheme name="NHSP 1">
      <a:dk1>
        <a:srgbClr val="000000"/>
      </a:dk1>
      <a:lt1>
        <a:srgbClr val="FFFFFF"/>
      </a:lt1>
      <a:dk2>
        <a:srgbClr val="3E505A"/>
      </a:dk2>
      <a:lt2>
        <a:srgbClr val="CED8DD"/>
      </a:lt2>
      <a:accent1>
        <a:srgbClr val="F0532D"/>
      </a:accent1>
      <a:accent2>
        <a:srgbClr val="29398F"/>
      </a:accent2>
      <a:accent3>
        <a:srgbClr val="C00848"/>
      </a:accent3>
      <a:accent4>
        <a:srgbClr val="F79131"/>
      </a:accent4>
      <a:accent5>
        <a:srgbClr val="00A89C"/>
      </a:accent5>
      <a:accent6>
        <a:srgbClr val="2C72B3"/>
      </a:accent6>
      <a:hlink>
        <a:srgbClr val="F79131"/>
      </a:hlink>
      <a:folHlink>
        <a:srgbClr val="9DA6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HSP 2016 wide 1Z" id="{D491F793-B85F-DB41-A996-5A7BB4AE9597}" vid="{FEAD8A00-A36F-A240-9F4B-7A0D221A3E6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6" ma:contentTypeDescription="Create a new document." ma:contentTypeScope="" ma:versionID="0b68d4940f9880f2b57aa32fa3f5d2cb">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feef0c8144ebd800285e4a1d3bb84921"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beb73b0-c5d4-4c05-b12e-b4108c0f0e2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f20fb85-5f3a-4cd4-ad7c-8af0f2b37276}" ma:internalName="TaxCatchAll" ma:showField="CatchAllData" ma:web="91879da0-9969-4788-bbb1-7f1899c19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dd78af-cfc5-4e7a-8799-591ad7ced2cf">
      <Terms xmlns="http://schemas.microsoft.com/office/infopath/2007/PartnerControls"/>
    </lcf76f155ced4ddcb4097134ff3c332f>
    <TaxCatchAll xmlns="91879da0-9969-4788-bbb1-7f1899c198fe" xsi:nil="true"/>
  </documentManagement>
</p:properties>
</file>

<file path=customXml/itemProps1.xml><?xml version="1.0" encoding="utf-8"?>
<ds:datastoreItem xmlns:ds="http://schemas.openxmlformats.org/officeDocument/2006/customXml" ds:itemID="{36A578DD-CDDF-4DE7-B774-122512560F0E}">
  <ds:schemaRefs>
    <ds:schemaRef ds:uri="http://schemas.microsoft.com/sharepoint/v3/contenttype/forms"/>
  </ds:schemaRefs>
</ds:datastoreItem>
</file>

<file path=customXml/itemProps2.xml><?xml version="1.0" encoding="utf-8"?>
<ds:datastoreItem xmlns:ds="http://schemas.openxmlformats.org/officeDocument/2006/customXml" ds:itemID="{DE2360BF-57E3-4D2E-B1EE-4DF92F51FE0F}">
  <ds:schemaRefs>
    <ds:schemaRef ds:uri="47dd78af-cfc5-4e7a-8799-591ad7ced2cf"/>
    <ds:schemaRef ds:uri="91879da0-9969-4788-bbb1-7f1899c198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F833BE-677A-4FD5-B566-227D47652F1C}">
  <ds:schemaRefs>
    <ds:schemaRef ds:uri="47dd78af-cfc5-4e7a-8799-591ad7ced2cf"/>
    <ds:schemaRef ds:uri="91879da0-9969-4788-bbb1-7f1899c198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902</Words>
  <Application>Microsoft Office PowerPoint</Application>
  <PresentationFormat>Widescreen</PresentationFormat>
  <Paragraphs>125</Paragraphs>
  <Slides>17</Slides>
  <Notes>3</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Office Theme</vt:lpstr>
      <vt:lpstr>Hospital_16x9</vt:lpstr>
      <vt:lpstr>NHSP theme 1a</vt:lpstr>
      <vt:lpstr>UK Covid-19 Inquiry – the health and care sector </vt:lpstr>
      <vt:lpstr>Evidence gathering and Rule 9 requests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Public Inquiry</vt:lpstr>
      <vt:lpstr>Introduction</vt:lpstr>
      <vt:lpstr>The voice of the NHS workforce</vt:lpstr>
      <vt:lpstr>Managing your Rule 9 response </vt:lpstr>
      <vt:lpstr>Supporting your workforce</vt:lpstr>
      <vt:lpstr>PowerPoint Presentation</vt:lpstr>
      <vt:lpstr>UK Covid-19 Inquiry – the health and care sector </vt:lpstr>
      <vt:lpstr>UK Covid-19 Inquiry – the health and care sector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Wood</dc:creator>
  <cp:lastModifiedBy>Finola Kelly</cp:lastModifiedBy>
  <cp:revision>2</cp:revision>
  <dcterms:created xsi:type="dcterms:W3CDTF">2023-04-18T10:01:27Z</dcterms:created>
  <dcterms:modified xsi:type="dcterms:W3CDTF">2023-04-25T11:25:40Z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ies>
</file>