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477" r:id="rId3"/>
    <p:sldId id="275" r:id="rId4"/>
    <p:sldId id="433" r:id="rId5"/>
    <p:sldId id="465" r:id="rId6"/>
    <p:sldId id="475" r:id="rId7"/>
    <p:sldId id="467" r:id="rId8"/>
    <p:sldId id="401" r:id="rId9"/>
    <p:sldId id="277" r:id="rId10"/>
    <p:sldId id="278" r:id="rId11"/>
    <p:sldId id="279" r:id="rId12"/>
    <p:sldId id="274" r:id="rId13"/>
    <p:sldId id="384" r:id="rId14"/>
    <p:sldId id="476" r:id="rId15"/>
    <p:sldId id="280" r:id="rId16"/>
    <p:sldId id="478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886"/>
  </p:normalViewPr>
  <p:slideViewPr>
    <p:cSldViewPr>
      <p:cViewPr varScale="1">
        <p:scale>
          <a:sx n="101" d="100"/>
          <a:sy n="101" d="100"/>
        </p:scale>
        <p:origin x="51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7133-B8B3-4E9E-AC5B-30BFE77F9B4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C517-D0AC-4CF7-B447-09C691A85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6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BC517-D0AC-4CF7-B447-09C691A85B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7C48D-157D-4EED-9C20-C64AD55095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5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68" y="0"/>
            <a:ext cx="996932" cy="11940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18070" cy="82897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6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0" y="1355464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91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68" y="0"/>
            <a:ext cx="996932" cy="11940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28828" cy="82897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6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8650" y="1355464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8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6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rgbClr val="0066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76979"/>
            <a:ext cx="4629150" cy="44840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68" y="0"/>
            <a:ext cx="996932" cy="11940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5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solidFill>
                  <a:srgbClr val="0066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333948"/>
            <a:ext cx="4629150" cy="452710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68" y="0"/>
            <a:ext cx="996932" cy="11940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6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2204864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D622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6"/>
          <p:cNvSpPr>
            <a:spLocks noGrp="1"/>
          </p:cNvSpPr>
          <p:nvPr>
            <p:ph type="subTitle" idx="10"/>
          </p:nvPr>
        </p:nvSpPr>
        <p:spPr>
          <a:xfrm>
            <a:off x="467544" y="306896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7BCDA-A70C-4A6E-AA41-1A145069F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99042"/>
            <a:ext cx="1009650" cy="10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2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1522366"/>
            <a:ext cx="7906792" cy="7651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0D6229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420889"/>
            <a:ext cx="7920880" cy="3744416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buClr>
                <a:schemeClr val="tx1"/>
              </a:buClr>
              <a:defRPr>
                <a:solidFill>
                  <a:srgbClr val="333333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333333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333333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333333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15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6B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6B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96"/>
            <a:ext cx="9143998" cy="67624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6B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MH&amp;CP - Powerpoint-V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80386" y="2204864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D622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6"/>
          <p:cNvSpPr>
            <a:spLocks noGrp="1"/>
          </p:cNvSpPr>
          <p:nvPr>
            <p:ph type="subTitle" idx="10"/>
          </p:nvPr>
        </p:nvSpPr>
        <p:spPr>
          <a:xfrm>
            <a:off x="467544" y="3068960"/>
            <a:ext cx="2736304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8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5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68" y="0"/>
            <a:ext cx="996932" cy="11940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18070" cy="82897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6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1355464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28650" y="6275576"/>
            <a:ext cx="7886700" cy="0"/>
          </a:xfrm>
          <a:prstGeom prst="line">
            <a:avLst/>
          </a:prstGeom>
          <a:ln w="19050">
            <a:solidFill>
              <a:srgbClr val="006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96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629" y="2360739"/>
            <a:ext cx="770274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6B8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008" y="2609872"/>
            <a:ext cx="8363584" cy="208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511A-DA19-4113-B857-971F5C637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E1D1-55C9-4A1A-ABA9-A9EBFACC0A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304D-ADD3-4E3D-AB48-156FEC6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24000"/>
            <a:ext cx="8676456" cy="369332"/>
          </a:xfrm>
        </p:spPr>
        <p:txBody>
          <a:bodyPr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Realising the benefits and bringing people with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58253-8FBB-4410-A600-62542668FEE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7544" y="2590800"/>
            <a:ext cx="7762056" cy="3505200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 C I Okocha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Chief Executive </a:t>
            </a:r>
          </a:p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Oxleas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NHS Foundation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96"/>
            <a:ext cx="9143998" cy="67624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4982" y="1458018"/>
            <a:ext cx="8030209" cy="372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Our joint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programmes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 benefits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</a:t>
            </a:r>
            <a:r>
              <a:rPr sz="1500" b="1" dirty="0">
                <a:latin typeface="Arial"/>
                <a:cs typeface="Arial"/>
              </a:rPr>
              <a:t> patients,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staff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 </a:t>
            </a:r>
            <a:r>
              <a:rPr sz="1500" b="1" spc="-5" dirty="0">
                <a:latin typeface="Arial"/>
                <a:cs typeface="Arial"/>
              </a:rPr>
              <a:t>partners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10" dirty="0">
                <a:latin typeface="Arial"/>
                <a:cs typeface="Arial"/>
              </a:rPr>
              <a:t> value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the NHS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100" b="1" spc="-5" dirty="0">
                <a:latin typeface="Arial"/>
                <a:cs typeface="Arial"/>
              </a:rPr>
              <a:t>Nursing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Development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Programme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5%+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improvement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nursing </a:t>
            </a:r>
            <a:r>
              <a:rPr sz="1100" dirty="0">
                <a:latin typeface="Arial MT"/>
                <a:cs typeface="Arial MT"/>
              </a:rPr>
              <a:t>workforce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retention</a:t>
            </a:r>
            <a:endParaRPr sz="1100">
              <a:latin typeface="Arial MT"/>
              <a:cs typeface="Arial MT"/>
            </a:endParaRPr>
          </a:p>
          <a:p>
            <a:pPr marL="12700" marR="1120775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Led</a:t>
            </a:r>
            <a:r>
              <a:rPr sz="1100" dirty="0">
                <a:latin typeface="Arial MT"/>
                <a:cs typeface="Arial MT"/>
              </a:rPr>
              <a:t> the</a:t>
            </a:r>
            <a:r>
              <a:rPr sz="1100" spc="-10" dirty="0">
                <a:latin typeface="Arial MT"/>
                <a:cs typeface="Arial MT"/>
              </a:rPr>
              <a:t> way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nationally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training,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developing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introducing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Band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4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Registered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Nursing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Associates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teams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Shared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career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pathways,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frameworks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competencies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across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Trusts</a:t>
            </a:r>
            <a:endParaRPr sz="1100">
              <a:latin typeface="Arial MT"/>
              <a:cs typeface="Arial MT"/>
            </a:endParaRPr>
          </a:p>
          <a:p>
            <a:pPr marL="12700" marR="3430904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Unique Employee Passport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-5" dirty="0">
                <a:latin typeface="Arial MT"/>
                <a:cs typeface="Arial MT"/>
              </a:rPr>
              <a:t>easier movement </a:t>
            </a:r>
            <a:r>
              <a:rPr sz="1100" dirty="0">
                <a:latin typeface="Arial MT"/>
                <a:cs typeface="Arial MT"/>
              </a:rPr>
              <a:t>across </a:t>
            </a:r>
            <a:r>
              <a:rPr sz="1100" spc="-5" dirty="0">
                <a:latin typeface="Arial MT"/>
                <a:cs typeface="Arial MT"/>
              </a:rPr>
              <a:t>SLP </a:t>
            </a:r>
            <a:r>
              <a:rPr sz="1100" dirty="0">
                <a:latin typeface="Arial MT"/>
                <a:cs typeface="Arial MT"/>
              </a:rPr>
              <a:t>Trusts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Leadership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Programme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ethnically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diverse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Nurses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Innovative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development</a:t>
            </a:r>
            <a:r>
              <a:rPr sz="1100" dirty="0">
                <a:latin typeface="Arial MT"/>
                <a:cs typeface="Arial MT"/>
              </a:rPr>
              <a:t> programmes: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Advancing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Careers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7+,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Growing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5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MHN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workforce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Adult</a:t>
            </a:r>
            <a:r>
              <a:rPr sz="1100" b="1" dirty="0">
                <a:latin typeface="Arial"/>
                <a:cs typeface="Arial"/>
              </a:rPr>
              <a:t> Eating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Disorders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New Single Point of </a:t>
            </a:r>
            <a:r>
              <a:rPr sz="1100" dirty="0">
                <a:latin typeface="Arial MT"/>
                <a:cs typeface="Arial MT"/>
              </a:rPr>
              <a:t>Access </a:t>
            </a:r>
            <a:r>
              <a:rPr sz="1100" spc="-5" dirty="0">
                <a:latin typeface="Arial MT"/>
                <a:cs typeface="Arial MT"/>
              </a:rPr>
              <a:t>service introduced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-5" dirty="0">
                <a:latin typeface="Arial MT"/>
                <a:cs typeface="Arial MT"/>
              </a:rPr>
              <a:t>referrals: consistent </a:t>
            </a:r>
            <a:r>
              <a:rPr sz="1100" dirty="0">
                <a:latin typeface="Arial MT"/>
                <a:cs typeface="Arial MT"/>
              </a:rPr>
              <a:t>assessment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access to right </a:t>
            </a:r>
            <a:r>
              <a:rPr sz="1100" spc="-5" dirty="0">
                <a:latin typeface="Arial MT"/>
                <a:cs typeface="Arial MT"/>
              </a:rPr>
              <a:t>care, </a:t>
            </a:r>
            <a:r>
              <a:rPr sz="1100" dirty="0">
                <a:latin typeface="Arial MT"/>
                <a:cs typeface="Arial MT"/>
              </a:rPr>
              <a:t>right </a:t>
            </a:r>
            <a:r>
              <a:rPr sz="1100" spc="-5" dirty="0">
                <a:latin typeface="Arial MT"/>
                <a:cs typeface="Arial MT"/>
              </a:rPr>
              <a:t>time, </a:t>
            </a:r>
            <a:r>
              <a:rPr sz="1100" dirty="0">
                <a:latin typeface="Arial MT"/>
                <a:cs typeface="Arial MT"/>
              </a:rPr>
              <a:t>right place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Covid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response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–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optimising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inpatient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capacity,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resources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staff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keep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safe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 marR="1231265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National </a:t>
            </a:r>
            <a:r>
              <a:rPr sz="1100" b="1" dirty="0">
                <a:latin typeface="Arial"/>
                <a:cs typeface="Arial"/>
              </a:rPr>
              <a:t>recognition for </a:t>
            </a:r>
            <a:r>
              <a:rPr sz="1100" b="1" spc="-10" dirty="0">
                <a:latin typeface="Arial"/>
                <a:cs typeface="Arial"/>
              </a:rPr>
              <a:t>system </a:t>
            </a:r>
            <a:r>
              <a:rPr sz="1100" b="1" spc="-5" dirty="0">
                <a:latin typeface="Arial"/>
                <a:cs typeface="Arial"/>
              </a:rPr>
              <a:t>leadership, transformation, </a:t>
            </a:r>
            <a:r>
              <a:rPr sz="1100" b="1" dirty="0">
                <a:latin typeface="Arial"/>
                <a:cs typeface="Arial"/>
              </a:rPr>
              <a:t>clinical </a:t>
            </a:r>
            <a:r>
              <a:rPr sz="1100" b="1" spc="-5" dirty="0">
                <a:latin typeface="Arial"/>
                <a:cs typeface="Arial"/>
              </a:rPr>
              <a:t>outcomes, </a:t>
            </a:r>
            <a:r>
              <a:rPr sz="1100" b="1" dirty="0">
                <a:latin typeface="Arial"/>
                <a:cs typeface="Arial"/>
              </a:rPr>
              <a:t>workforce </a:t>
            </a:r>
            <a:r>
              <a:rPr sz="1100" b="1" spc="-5" dirty="0">
                <a:latin typeface="Arial"/>
                <a:cs typeface="Arial"/>
              </a:rPr>
              <a:t>development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HSJ Awards, Nursing </a:t>
            </a:r>
            <a:r>
              <a:rPr sz="1100" dirty="0">
                <a:latin typeface="Arial MT"/>
                <a:cs typeface="Arial MT"/>
              </a:rPr>
              <a:t>Times Workforce </a:t>
            </a:r>
            <a:r>
              <a:rPr sz="1100" spc="-5" dirty="0">
                <a:latin typeface="Arial MT"/>
                <a:cs typeface="Arial MT"/>
              </a:rPr>
              <a:t>Awards, RCPysch, HSJ Value Awards, Burdett </a:t>
            </a:r>
            <a:r>
              <a:rPr sz="1100" dirty="0">
                <a:latin typeface="Arial MT"/>
                <a:cs typeface="Arial MT"/>
              </a:rPr>
              <a:t>Trust </a:t>
            </a:r>
            <a:r>
              <a:rPr sz="1100" spc="-5" dirty="0">
                <a:latin typeface="Arial MT"/>
                <a:cs typeface="Arial MT"/>
              </a:rPr>
              <a:t>Nursing Awards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NHSE/I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Best Practice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Guides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HSJ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NHS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national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conference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speeches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more…..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Savings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for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12700" marR="423545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£9m+ saved already on commissioning </a:t>
            </a:r>
            <a:r>
              <a:rPr sz="1100" dirty="0">
                <a:latin typeface="Arial MT"/>
                <a:cs typeface="Arial MT"/>
              </a:rPr>
              <a:t>budgets – </a:t>
            </a:r>
            <a:r>
              <a:rPr sz="1100" spc="-5" dirty="0">
                <a:latin typeface="Arial MT"/>
                <a:cs typeface="Arial MT"/>
              </a:rPr>
              <a:t>enabling reinvestment in local </a:t>
            </a:r>
            <a:r>
              <a:rPr sz="1100" dirty="0">
                <a:latin typeface="Arial MT"/>
                <a:cs typeface="Arial MT"/>
              </a:rPr>
              <a:t>mental </a:t>
            </a:r>
            <a:r>
              <a:rPr sz="1100" spc="-5" dirty="0">
                <a:latin typeface="Arial MT"/>
                <a:cs typeface="Arial MT"/>
              </a:rPr>
              <a:t>health services </a:t>
            </a:r>
            <a:r>
              <a:rPr sz="1100" dirty="0">
                <a:latin typeface="Arial MT"/>
                <a:cs typeface="Arial MT"/>
              </a:rPr>
              <a:t>+ transformed care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outcomes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local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people!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3014" y="469877"/>
            <a:ext cx="4212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61F"/>
                </a:solidFill>
              </a:rPr>
              <a:t>SLP</a:t>
            </a:r>
            <a:r>
              <a:rPr sz="2800" spc="-65" dirty="0">
                <a:solidFill>
                  <a:srgbClr val="00661F"/>
                </a:solidFill>
              </a:rPr>
              <a:t> </a:t>
            </a:r>
            <a:r>
              <a:rPr sz="2800" spc="-5" dirty="0">
                <a:solidFill>
                  <a:srgbClr val="00661F"/>
                </a:solidFill>
              </a:rPr>
              <a:t>–</a:t>
            </a:r>
            <a:r>
              <a:rPr sz="2800" dirty="0">
                <a:solidFill>
                  <a:srgbClr val="00661F"/>
                </a:solidFill>
              </a:rPr>
              <a:t> </a:t>
            </a:r>
            <a:r>
              <a:rPr sz="2800" spc="-5" dirty="0">
                <a:solidFill>
                  <a:srgbClr val="00661F"/>
                </a:solidFill>
              </a:rPr>
              <a:t>the</a:t>
            </a:r>
            <a:r>
              <a:rPr sz="2800" spc="10" dirty="0">
                <a:solidFill>
                  <a:srgbClr val="00661F"/>
                </a:solidFill>
              </a:rPr>
              <a:t> </a:t>
            </a:r>
            <a:r>
              <a:rPr sz="2800" spc="-5" dirty="0">
                <a:solidFill>
                  <a:srgbClr val="00661F"/>
                </a:solidFill>
              </a:rPr>
              <a:t>story</a:t>
            </a:r>
            <a:r>
              <a:rPr sz="2800" dirty="0">
                <a:solidFill>
                  <a:srgbClr val="00661F"/>
                </a:solidFill>
              </a:rPr>
              <a:t> so</a:t>
            </a:r>
            <a:r>
              <a:rPr sz="2800" spc="-5" dirty="0">
                <a:solidFill>
                  <a:srgbClr val="00661F"/>
                </a:solidFill>
              </a:rPr>
              <a:t> </a:t>
            </a:r>
            <a:r>
              <a:rPr sz="2800" dirty="0">
                <a:solidFill>
                  <a:srgbClr val="00661F"/>
                </a:solidFill>
              </a:rPr>
              <a:t>far</a:t>
            </a:r>
            <a:r>
              <a:rPr sz="2800" spc="-15" dirty="0">
                <a:solidFill>
                  <a:srgbClr val="00661F"/>
                </a:solidFill>
              </a:rPr>
              <a:t> </a:t>
            </a:r>
            <a:r>
              <a:rPr sz="2800" dirty="0">
                <a:solidFill>
                  <a:srgbClr val="00661F"/>
                </a:solidFill>
              </a:rPr>
              <a:t>(3)</a:t>
            </a:r>
            <a:endParaRPr sz="280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96"/>
            <a:ext cx="9143998" cy="67624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4378" y="308184"/>
            <a:ext cx="5951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E36C09"/>
                </a:solidFill>
              </a:rPr>
              <a:t>Key</a:t>
            </a:r>
            <a:r>
              <a:rPr sz="2400" dirty="0">
                <a:solidFill>
                  <a:srgbClr val="E36C09"/>
                </a:solidFill>
              </a:rPr>
              <a:t> </a:t>
            </a:r>
            <a:r>
              <a:rPr sz="2400" spc="-5" dirty="0">
                <a:solidFill>
                  <a:srgbClr val="E36C09"/>
                </a:solidFill>
              </a:rPr>
              <a:t>achievements:</a:t>
            </a:r>
            <a:r>
              <a:rPr sz="2400" spc="15" dirty="0">
                <a:solidFill>
                  <a:srgbClr val="E36C09"/>
                </a:solidFill>
              </a:rPr>
              <a:t> </a:t>
            </a:r>
            <a:r>
              <a:rPr sz="2400" spc="-5" dirty="0">
                <a:solidFill>
                  <a:srgbClr val="E36C09"/>
                </a:solidFill>
              </a:rPr>
              <a:t>transformed patient </a:t>
            </a:r>
            <a:r>
              <a:rPr sz="2400" dirty="0">
                <a:solidFill>
                  <a:srgbClr val="E36C09"/>
                </a:solidFill>
              </a:rPr>
              <a:t> </a:t>
            </a:r>
            <a:r>
              <a:rPr sz="2400" spc="-5" dirty="0">
                <a:solidFill>
                  <a:srgbClr val="E36C09"/>
                </a:solidFill>
              </a:rPr>
              <a:t>outcomes, improved performance, better </a:t>
            </a:r>
            <a:r>
              <a:rPr sz="2400" spc="-655" dirty="0">
                <a:solidFill>
                  <a:srgbClr val="E36C09"/>
                </a:solidFill>
              </a:rPr>
              <a:t> </a:t>
            </a:r>
            <a:r>
              <a:rPr sz="2400" spc="-5" dirty="0">
                <a:solidFill>
                  <a:srgbClr val="E36C09"/>
                </a:solidFill>
              </a:rPr>
              <a:t>value for NHS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06324" y="163068"/>
            <a:ext cx="8691880" cy="4127500"/>
            <a:chOff x="306324" y="163068"/>
            <a:chExt cx="8691880" cy="4127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324" y="1722120"/>
              <a:ext cx="8651747" cy="2567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5467" y="163068"/>
              <a:ext cx="1062227" cy="11353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5622" y="4487341"/>
            <a:ext cx="3082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E36C09"/>
                </a:solidFill>
                <a:latin typeface="Arial"/>
                <a:cs typeface="Arial"/>
              </a:rPr>
              <a:t>Workforce</a:t>
            </a:r>
            <a:r>
              <a:rPr sz="2000" b="1" spc="-7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36C09"/>
                </a:solidFill>
                <a:latin typeface="Arial"/>
                <a:cs typeface="Arial"/>
              </a:rPr>
              <a:t>improvements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622" y="4770238"/>
            <a:ext cx="8507730" cy="188848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19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latin typeface="Arial MT"/>
                <a:cs typeface="Arial MT"/>
              </a:rPr>
              <a:t>5%+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improvement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overall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nursing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workforce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retention</a:t>
            </a:r>
            <a:endParaRPr sz="1300">
              <a:latin typeface="Arial MT"/>
              <a:cs typeface="Arial MT"/>
            </a:endParaRPr>
          </a:p>
          <a:p>
            <a:pPr marL="299085" marR="551815" indent="-287020">
              <a:lnSpc>
                <a:spcPts val="1490"/>
              </a:lnSpc>
              <a:spcBef>
                <a:spcPts val="82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National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leadership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shaping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future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workforce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inc: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Band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4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Nursing</a:t>
            </a:r>
            <a:r>
              <a:rPr sz="1300" spc="-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Associates,</a:t>
            </a:r>
            <a:r>
              <a:rPr sz="1300" spc="-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Advanced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Clinical </a:t>
            </a:r>
            <a:r>
              <a:rPr sz="130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Practitioners,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leadership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career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development</a:t>
            </a:r>
            <a:r>
              <a:rPr sz="1300" spc="6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for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ethnically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diverse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Nurses,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community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nursing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workforce</a:t>
            </a:r>
            <a:endParaRPr sz="13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68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latin typeface="Arial MT"/>
                <a:cs typeface="Arial MT"/>
              </a:rPr>
              <a:t>Shared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career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development</a:t>
            </a:r>
            <a:r>
              <a:rPr sz="1300" spc="7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pathways,</a:t>
            </a:r>
            <a:r>
              <a:rPr sz="1300" spc="7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frameworks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competencies</a:t>
            </a:r>
            <a:endParaRPr sz="13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Unique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employee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passport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easing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movement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between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SLP</a:t>
            </a:r>
            <a:r>
              <a:rPr sz="1300" spc="-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trusts</a:t>
            </a: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19976" y="636015"/>
            <a:ext cx="5966674" cy="511493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90204" pitchFamily="34" charset="0"/>
                <a:cs typeface="Arial" panose="020B0604020202090204" pitchFamily="34" charset="0"/>
              </a:rPr>
              <a:t>Effective partnership working</a:t>
            </a:r>
            <a:r>
              <a:rPr lang="en-US" sz="2400" dirty="0">
                <a:latin typeface="Arial" panose="020B0604020202090204" pitchFamily="34" charset="0"/>
                <a:cs typeface="Arial" panose="020B0604020202090204" pitchFamily="34" charset="0"/>
              </a:rPr>
              <a:t> –</a:t>
            </a:r>
            <a:r>
              <a:rPr lang="en-US" altLang="en-GB" sz="2400" dirty="0"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br>
              <a:rPr lang="en-US" altLang="en-GB" sz="2400" dirty="0"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en-US" altLang="en-GB" sz="2400" dirty="0">
                <a:latin typeface="Arial" panose="020B0604020202090204" pitchFamily="34" charset="0"/>
                <a:cs typeface="Arial" panose="020B0604020202090204" pitchFamily="34" charset="0"/>
              </a:rPr>
              <a:t>w</a:t>
            </a:r>
            <a:r>
              <a:rPr lang="en-GB" sz="2400" dirty="0">
                <a:latin typeface="Arial" panose="020B0604020202090204" pitchFamily="34" charset="0"/>
                <a:cs typeface="Arial" panose="020B0604020202090204" pitchFamily="34" charset="0"/>
              </a:rPr>
              <a:t>hat have we learned?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1672" y="1753466"/>
            <a:ext cx="63407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9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  <a:p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  <a:p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  <a:p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  <a:p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  <a:p>
            <a:endParaRPr lang="en-GB" sz="1350" dirty="0">
              <a:solidFill>
                <a:prstClr val="black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801" y="1574498"/>
            <a:ext cx="8072438" cy="258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95000"/>
              </a:lnSpc>
              <a:spcAft>
                <a:spcPts val="225"/>
              </a:spcAft>
              <a:buFont typeface="Arial" panose="020B0604020202090204" pitchFamily="34" charset="0"/>
              <a:buChar char="•"/>
            </a:pPr>
            <a:r>
              <a:rPr lang="en-GB" sz="1350" b="1" dirty="0">
                <a:solidFill>
                  <a:srgbClr val="00622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Empowering</a:t>
            </a:r>
            <a:r>
              <a:rPr lang="en-GB" sz="1350" dirty="0">
                <a:solidFill>
                  <a:srgbClr val="00622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en-GB" sz="135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clinician and patient- led development and delivery of improvements and innovation </a:t>
            </a:r>
          </a:p>
          <a:p>
            <a:pPr marL="214313" indent="-214313">
              <a:lnSpc>
                <a:spcPct val="95000"/>
              </a:lnSpc>
              <a:spcAft>
                <a:spcPts val="225"/>
              </a:spcAft>
              <a:buFont typeface="Arial" panose="020B0604020202090204" pitchFamily="34" charset="0"/>
              <a:buChar char="•"/>
            </a:pPr>
            <a:r>
              <a:rPr lang="en-GB" sz="1350" b="1" dirty="0">
                <a:solidFill>
                  <a:srgbClr val="00622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Flexible and responsive</a:t>
            </a:r>
            <a:r>
              <a:rPr lang="en-GB" sz="135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; robust but not-bureaucratic governance</a:t>
            </a:r>
          </a:p>
          <a:p>
            <a:pPr marL="214313" indent="-214313">
              <a:lnSpc>
                <a:spcPct val="95000"/>
              </a:lnSpc>
              <a:spcAft>
                <a:spcPts val="225"/>
              </a:spcAft>
              <a:buFont typeface="Arial" panose="020B0604020202090204" pitchFamily="34" charset="0"/>
              <a:buChar char="•"/>
            </a:pPr>
            <a:r>
              <a:rPr lang="en-GB" sz="1350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Clear aims and </a:t>
            </a:r>
            <a:r>
              <a:rPr lang="en-GB" sz="1350" b="1" dirty="0">
                <a:solidFill>
                  <a:srgbClr val="00622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principles</a:t>
            </a:r>
            <a:endParaRPr lang="en-GB" sz="1350" dirty="0">
              <a:solidFill>
                <a:prstClr val="black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557213" lvl="1" indent="-214313">
              <a:lnSpc>
                <a:spcPct val="95000"/>
              </a:lnSpc>
              <a:spcAft>
                <a:spcPts val="225"/>
              </a:spcAft>
              <a:buFont typeface="Arial" panose="020B0604020202090204" pitchFamily="34" charset="0"/>
              <a:buChar char="•"/>
            </a:pPr>
            <a:r>
              <a:rPr lang="en-GB" sz="1275" b="1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Focus on improving patient care, experience and outcomes</a:t>
            </a:r>
          </a:p>
          <a:p>
            <a:pPr marL="557213" lvl="1" indent="-214313">
              <a:lnSpc>
                <a:spcPct val="95000"/>
              </a:lnSpc>
              <a:spcAft>
                <a:spcPts val="225"/>
              </a:spcAft>
              <a:buFont typeface="Arial" panose="020B0604020202090204" pitchFamily="34" charset="0"/>
              <a:buChar char="•"/>
            </a:pPr>
            <a:r>
              <a:rPr lang="en-GB" sz="1275" b="1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Collaborate at South London scale </a:t>
            </a:r>
            <a:r>
              <a:rPr lang="en-GB" sz="1275" dirty="0">
                <a:solidFill>
                  <a:prstClr val="black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where we can best solve problems, drive efficiencies make best use of resources and new technologies, genuinely transform services</a:t>
            </a:r>
          </a:p>
          <a:p>
            <a:pPr marL="600075" lvl="1" indent="-257175">
              <a:lnSpc>
                <a:spcPct val="95000"/>
              </a:lnSpc>
              <a:spcAft>
                <a:spcPts val="450"/>
              </a:spcAft>
              <a:buFont typeface="Arial" panose="020B0604020202090204" pitchFamily="34" charset="0"/>
              <a:buChar char="•"/>
            </a:pP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True partnership - </a:t>
            </a:r>
            <a:r>
              <a:rPr lang="en-GB" sz="1275" b="1" dirty="0">
                <a:latin typeface="Arial" panose="020B0604020202090204" pitchFamily="34" charset="0"/>
                <a:cs typeface="Arial" panose="020B0604020202090204" pitchFamily="34" charset="0"/>
              </a:rPr>
              <a:t>integration, joined-up working</a:t>
            </a:r>
            <a:endParaRPr lang="en-GB" sz="1275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600075" lvl="1" indent="-257175">
              <a:lnSpc>
                <a:spcPct val="95000"/>
              </a:lnSpc>
              <a:spcAft>
                <a:spcPts val="450"/>
              </a:spcAft>
              <a:buFont typeface="Arial" panose="020B0604020202090204" pitchFamily="34" charset="0"/>
              <a:buChar char="•"/>
            </a:pP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Bring </a:t>
            </a:r>
            <a:r>
              <a:rPr lang="en-GB" sz="1275" b="1" dirty="0">
                <a:latin typeface="Arial" panose="020B0604020202090204" pitchFamily="34" charset="0"/>
                <a:cs typeface="Arial" panose="020B0604020202090204" pitchFamily="34" charset="0"/>
              </a:rPr>
              <a:t>people</a:t>
            </a: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 together: events, workshops, project groups, </a:t>
            </a:r>
            <a:r>
              <a:rPr lang="en-GB" sz="1275" b="1" dirty="0">
                <a:latin typeface="Arial" panose="020B0604020202090204" pitchFamily="34" charset="0"/>
                <a:cs typeface="Arial" panose="020B0604020202090204" pitchFamily="34" charset="0"/>
              </a:rPr>
              <a:t>shared</a:t>
            </a: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 pathways, joint teams</a:t>
            </a:r>
          </a:p>
          <a:p>
            <a:pPr marL="600075" lvl="1" indent="-257175">
              <a:lnSpc>
                <a:spcPct val="95000"/>
              </a:lnSpc>
              <a:spcAft>
                <a:spcPts val="450"/>
              </a:spcAft>
              <a:buFont typeface="Arial" panose="020B0604020202090204" pitchFamily="34" charset="0"/>
              <a:buChar char="•"/>
            </a:pP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Achieve </a:t>
            </a:r>
            <a:r>
              <a:rPr lang="en-GB" sz="1275" b="1" dirty="0">
                <a:latin typeface="Arial" panose="020B0604020202090204" pitchFamily="34" charset="0"/>
                <a:cs typeface="Arial" panose="020B0604020202090204" pitchFamily="34" charset="0"/>
              </a:rPr>
              <a:t>best value; reinvest savings </a:t>
            </a: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in new, more effective community services</a:t>
            </a:r>
          </a:p>
          <a:p>
            <a:pPr marL="600075" lvl="1" indent="-257175">
              <a:lnSpc>
                <a:spcPct val="95000"/>
              </a:lnSpc>
              <a:spcAft>
                <a:spcPts val="450"/>
              </a:spcAft>
              <a:buFont typeface="Arial" panose="020B0604020202090204" pitchFamily="34" charset="0"/>
              <a:buChar char="•"/>
            </a:pPr>
            <a:r>
              <a:rPr lang="en-GB" sz="1275" dirty="0">
                <a:latin typeface="Arial" panose="020B0604020202090204" pitchFamily="34" charset="0"/>
                <a:cs typeface="Arial" panose="020B0604020202090204" pitchFamily="34" charset="0"/>
              </a:rPr>
              <a:t>Solutions tailored to local</a:t>
            </a:r>
            <a:r>
              <a:rPr lang="en-GB" sz="1275" b="1" dirty="0">
                <a:latin typeface="Arial" panose="020B0604020202090204" pitchFamily="34" charset="0"/>
                <a:cs typeface="Arial" panose="020B0604020202090204" pitchFamily="34" charset="0"/>
              </a:rPr>
              <a:t> partners, populations and their needs</a:t>
            </a:r>
            <a:endParaRPr lang="en-GB" sz="1350" b="1" dirty="0">
              <a:solidFill>
                <a:srgbClr val="FF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600075" lvl="1" indent="-257175">
              <a:spcAft>
                <a:spcPts val="225"/>
              </a:spcAft>
              <a:buFont typeface="Arial" panose="020B0604020202090204" pitchFamily="34" charset="0"/>
              <a:buChar char="•"/>
            </a:pP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D187C0B-8128-4067-BC84-891137C18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16" y="4609833"/>
            <a:ext cx="1670685" cy="109375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D26F8E-03B2-4A13-84FE-646FAE8BD1B4}"/>
              </a:ext>
            </a:extLst>
          </p:cNvPr>
          <p:cNvGrpSpPr/>
          <p:nvPr/>
        </p:nvGrpSpPr>
        <p:grpSpPr>
          <a:xfrm>
            <a:off x="365601" y="4609833"/>
            <a:ext cx="6708041" cy="1106163"/>
            <a:chOff x="1294" y="8259"/>
            <a:chExt cx="10814" cy="1783"/>
          </a:xfrm>
        </p:grpSpPr>
        <p:pic>
          <p:nvPicPr>
            <p:cNvPr id="21" name="Picture 20" descr="thumbnail_IMG_6773">
              <a:extLst>
                <a:ext uri="{FF2B5EF4-FFF2-40B4-BE49-F238E27FC236}">
                  <a16:creationId xmlns:a16="http://schemas.microsoft.com/office/drawing/2014/main" id="{39DD78C6-6369-48B2-A178-8E4388D8E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251"/>
            <a:stretch>
              <a:fillRect/>
            </a:stretch>
          </p:blipFill>
          <p:spPr>
            <a:xfrm>
              <a:off x="1294" y="8271"/>
              <a:ext cx="2600" cy="1751"/>
            </a:xfrm>
            <a:prstGeom prst="rect">
              <a:avLst/>
            </a:prstGeom>
          </p:spPr>
        </p:pic>
        <p:pic>
          <p:nvPicPr>
            <p:cNvPr id="24" name="Picture 23" descr="thumbnail_IMG_6833">
              <a:extLst>
                <a:ext uri="{FF2B5EF4-FFF2-40B4-BE49-F238E27FC236}">
                  <a16:creationId xmlns:a16="http://schemas.microsoft.com/office/drawing/2014/main" id="{646A70DB-F16A-40CF-AEA7-E2562F6C2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9170"/>
            <a:stretch>
              <a:fillRect/>
            </a:stretch>
          </p:blipFill>
          <p:spPr>
            <a:xfrm>
              <a:off x="4021" y="8259"/>
              <a:ext cx="2616" cy="1783"/>
            </a:xfrm>
            <a:prstGeom prst="rect">
              <a:avLst/>
            </a:prstGeom>
          </p:spPr>
        </p:pic>
        <p:pic>
          <p:nvPicPr>
            <p:cNvPr id="25" name="Picture 24" descr="thumbnail_IMG_6900">
              <a:extLst>
                <a:ext uri="{FF2B5EF4-FFF2-40B4-BE49-F238E27FC236}">
                  <a16:creationId xmlns:a16="http://schemas.microsoft.com/office/drawing/2014/main" id="{0AD0B800-148F-4AEF-A567-5C76402E1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1156"/>
            <a:stretch>
              <a:fillRect/>
            </a:stretch>
          </p:blipFill>
          <p:spPr>
            <a:xfrm>
              <a:off x="6726" y="8271"/>
              <a:ext cx="2623" cy="1752"/>
            </a:xfrm>
            <a:prstGeom prst="rect">
              <a:avLst/>
            </a:prstGeom>
          </p:spPr>
        </p:pic>
        <p:pic>
          <p:nvPicPr>
            <p:cNvPr id="26" name="Picture 25" descr="thumbnail_IMG_6925">
              <a:extLst>
                <a:ext uri="{FF2B5EF4-FFF2-40B4-BE49-F238E27FC236}">
                  <a16:creationId xmlns:a16="http://schemas.microsoft.com/office/drawing/2014/main" id="{3BF7E901-7C71-43D0-A0B9-0D62AEB0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1055"/>
            <a:stretch>
              <a:fillRect/>
            </a:stretch>
          </p:blipFill>
          <p:spPr>
            <a:xfrm>
              <a:off x="9456" y="8259"/>
              <a:ext cx="2652" cy="1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304D-ADD3-4E3D-AB48-156FEC6A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8" y="1219200"/>
            <a:ext cx="8229600" cy="648072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Service User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58253-8FBB-4410-A600-62542668FEE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7544" y="2590800"/>
            <a:ext cx="7762056" cy="3505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Service user representatives on all Pathways/Programme Boards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Co-production on key pieces of work – E.g. Women’s PICU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Service User feedback - Agenda item at all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Patient Story at all ‘Partnership Committees in Common’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SLP portal on all Trust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on Peri-natal has started with service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SLP Commissioning Intentions developed with partners and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4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380" y="643538"/>
            <a:ext cx="6870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05868"/>
                </a:solidFill>
              </a:rPr>
              <a:t>SLP</a:t>
            </a:r>
            <a:r>
              <a:rPr sz="2400" spc="-55" dirty="0">
                <a:solidFill>
                  <a:srgbClr val="205868"/>
                </a:solidFill>
              </a:rPr>
              <a:t> </a:t>
            </a:r>
            <a:r>
              <a:rPr sz="2400" spc="-5" dirty="0">
                <a:solidFill>
                  <a:srgbClr val="205868"/>
                </a:solidFill>
              </a:rPr>
              <a:t>principles</a:t>
            </a:r>
            <a:r>
              <a:rPr sz="2400" spc="-30" dirty="0">
                <a:solidFill>
                  <a:srgbClr val="205868"/>
                </a:solidFill>
              </a:rPr>
              <a:t> </a:t>
            </a:r>
            <a:r>
              <a:rPr sz="2400" dirty="0">
                <a:solidFill>
                  <a:srgbClr val="205868"/>
                </a:solidFill>
              </a:rPr>
              <a:t>-</a:t>
            </a:r>
            <a:r>
              <a:rPr sz="2400" spc="-10" dirty="0">
                <a:solidFill>
                  <a:srgbClr val="205868"/>
                </a:solidFill>
              </a:rPr>
              <a:t> </a:t>
            </a:r>
            <a:r>
              <a:rPr sz="2400" spc="-5" dirty="0">
                <a:solidFill>
                  <a:srgbClr val="205868"/>
                </a:solidFill>
              </a:rPr>
              <a:t>strong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spc="-5" dirty="0">
                <a:solidFill>
                  <a:srgbClr val="205868"/>
                </a:solidFill>
              </a:rPr>
              <a:t>culture</a:t>
            </a:r>
            <a:r>
              <a:rPr sz="2400" spc="-10" dirty="0">
                <a:solidFill>
                  <a:srgbClr val="205868"/>
                </a:solidFill>
              </a:rPr>
              <a:t> </a:t>
            </a:r>
            <a:r>
              <a:rPr sz="2400" spc="-5" dirty="0">
                <a:solidFill>
                  <a:srgbClr val="205868"/>
                </a:solidFill>
              </a:rPr>
              <a:t>and</a:t>
            </a:r>
            <a:r>
              <a:rPr sz="2400" spc="-15" dirty="0">
                <a:solidFill>
                  <a:srgbClr val="205868"/>
                </a:solidFill>
              </a:rPr>
              <a:t> </a:t>
            </a:r>
            <a:r>
              <a:rPr sz="2400" spc="-5" dirty="0">
                <a:solidFill>
                  <a:srgbClr val="205868"/>
                </a:solidFill>
              </a:rPr>
              <a:t>governance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647" y="3701796"/>
            <a:ext cx="3337559" cy="25374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1246" y="1085325"/>
            <a:ext cx="8185784" cy="558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9980" marR="708025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Robust partnership governance has </a:t>
            </a:r>
            <a:r>
              <a:rPr sz="1400" spc="-10" dirty="0">
                <a:latin typeface="Arial MT"/>
                <a:cs typeface="Arial MT"/>
              </a:rPr>
              <a:t>evolved</a:t>
            </a:r>
            <a:r>
              <a:rPr sz="1400" spc="-5" dirty="0">
                <a:latin typeface="Arial MT"/>
                <a:cs typeface="Arial MT"/>
              </a:rPr>
              <a:t> while maintaining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5" dirty="0">
                <a:latin typeface="Arial MT"/>
                <a:cs typeface="Arial MT"/>
              </a:rPr>
              <a:t>positive </a:t>
            </a:r>
            <a:r>
              <a:rPr sz="1400" dirty="0">
                <a:latin typeface="Arial MT"/>
                <a:cs typeface="Arial MT"/>
              </a:rPr>
              <a:t>culture,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enabling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innovation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collaboration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thrive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b="1" spc="-5" dirty="0">
                <a:latin typeface="Arial"/>
                <a:cs typeface="Arial"/>
              </a:rPr>
              <a:t>Shared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principles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culture change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drives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transformation</a:t>
            </a:r>
            <a:endParaRPr sz="18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Collaboration,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competition</a:t>
            </a:r>
            <a:endParaRPr sz="1600" dirty="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Shared</a:t>
            </a:r>
            <a:r>
              <a:rPr sz="1600" dirty="0">
                <a:latin typeface="Arial MT"/>
                <a:cs typeface="Arial MT"/>
              </a:rPr>
              <a:t> values,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goals,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savings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risk</a:t>
            </a:r>
            <a:endParaRPr sz="1600" dirty="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Clear </a:t>
            </a:r>
            <a:r>
              <a:rPr sz="1600" dirty="0">
                <a:latin typeface="Arial MT"/>
                <a:cs typeface="Arial MT"/>
              </a:rPr>
              <a:t>vision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aims;</a:t>
            </a:r>
            <a:r>
              <a:rPr sz="1600" spc="-5" dirty="0">
                <a:latin typeface="Arial MT"/>
                <a:cs typeface="Arial MT"/>
              </a:rPr>
              <a:t> robust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outcome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measures</a:t>
            </a:r>
            <a:endParaRPr sz="1600" dirty="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Focus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better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patient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care,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experience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outcomes</a:t>
            </a:r>
            <a:endParaRPr sz="1600" dirty="0">
              <a:latin typeface="Arial MT"/>
              <a:cs typeface="Arial MT"/>
            </a:endParaRPr>
          </a:p>
          <a:p>
            <a:pPr marL="227329" indent="-215265">
              <a:lnSpc>
                <a:spcPts val="1895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dirty="0">
                <a:latin typeface="Arial MT"/>
                <a:cs typeface="Arial MT"/>
              </a:rPr>
              <a:t>Agile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programme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management;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purposeful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engagement</a:t>
            </a:r>
            <a:endParaRPr sz="1600" dirty="0">
              <a:latin typeface="Arial MT"/>
              <a:cs typeface="Arial MT"/>
            </a:endParaRPr>
          </a:p>
          <a:p>
            <a:pPr marL="227329" indent="-215265">
              <a:lnSpc>
                <a:spcPts val="1895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Population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partnership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view </a:t>
            </a:r>
            <a:r>
              <a:rPr sz="1600" spc="-5" dirty="0">
                <a:latin typeface="Arial MT"/>
                <a:cs typeface="Arial MT"/>
              </a:rPr>
              <a:t>-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aligned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objectives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with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partners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outside</a:t>
            </a:r>
            <a:r>
              <a:rPr sz="1600" spc="-15" dirty="0">
                <a:latin typeface="Arial MT"/>
                <a:cs typeface="Arial MT"/>
              </a:rPr>
              <a:t> Trusts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800" b="1" spc="-5" dirty="0">
                <a:latin typeface="Arial"/>
                <a:cs typeface="Arial"/>
              </a:rPr>
              <a:t>Clarity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purpose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+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strategic,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agile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approach</a:t>
            </a:r>
            <a:endParaRPr sz="1800" dirty="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spcBef>
                <a:spcPts val="10"/>
              </a:spcBef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Shared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risk and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savings;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commitment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reinvest</a:t>
            </a:r>
            <a:endParaRPr sz="1600" dirty="0">
              <a:latin typeface="Arial MT"/>
              <a:cs typeface="Arial MT"/>
            </a:endParaRPr>
          </a:p>
          <a:p>
            <a:pPr marL="227329" marR="316992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South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London-wide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ICS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/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system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partners’ </a:t>
            </a:r>
            <a:r>
              <a:rPr sz="1600" dirty="0">
                <a:latin typeface="Arial MT"/>
                <a:cs typeface="Arial MT"/>
              </a:rPr>
              <a:t> commissioning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goals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+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targeted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Borough-level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needs</a:t>
            </a:r>
            <a:endParaRPr sz="1600" dirty="0">
              <a:latin typeface="Arial MT"/>
              <a:cs typeface="Arial MT"/>
            </a:endParaRPr>
          </a:p>
          <a:p>
            <a:pPr marL="227329" marR="3491865" indent="-227329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dirty="0">
                <a:latin typeface="Arial MT"/>
                <a:cs typeface="Arial MT"/>
              </a:rPr>
              <a:t>Evolved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from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NHSE/I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Specialised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Commissioning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New Care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through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full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budget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devolution</a:t>
            </a:r>
            <a:endParaRPr sz="1600" dirty="0">
              <a:latin typeface="Arial MT"/>
              <a:cs typeface="Arial MT"/>
            </a:endParaRPr>
          </a:p>
          <a:p>
            <a:pPr marL="227329" marR="3079750" indent="-215265">
              <a:lnSpc>
                <a:spcPct val="100000"/>
              </a:lnSpc>
              <a:buChar char="•"/>
              <a:tabLst>
                <a:tab pos="227329" algn="l"/>
                <a:tab pos="227965" algn="l"/>
              </a:tabLst>
            </a:pPr>
            <a:r>
              <a:rPr sz="1600" spc="-5" dirty="0">
                <a:latin typeface="Arial MT"/>
                <a:cs typeface="Arial MT"/>
              </a:rPr>
              <a:t>Expanded </a:t>
            </a:r>
            <a:r>
              <a:rPr sz="1600" spc="-10" dirty="0">
                <a:latin typeface="Arial MT"/>
                <a:cs typeface="Arial MT"/>
              </a:rPr>
              <a:t>where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collaboration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drives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benefits </a:t>
            </a:r>
            <a:r>
              <a:rPr sz="1600" dirty="0">
                <a:latin typeface="Arial MT"/>
                <a:cs typeface="Arial MT"/>
              </a:rPr>
              <a:t> including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devolved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CCG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MH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commissioning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(Complex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Care);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workforce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development (Nursing),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corporate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services unique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MH;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further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specialist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pathways; </a:t>
            </a:r>
            <a:r>
              <a:rPr sz="1600" spc="-5" dirty="0">
                <a:latin typeface="Arial MT"/>
                <a:cs typeface="Arial MT"/>
              </a:rPr>
              <a:t> system/south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London-wide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projects</a:t>
            </a:r>
            <a:endParaRPr sz="1600" dirty="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170"/>
              </a:spcBef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D79BAA-D70E-3E48-8089-16AFC792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45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3220211"/>
            <a:ext cx="8003540" cy="3637915"/>
            <a:chOff x="237743" y="3220211"/>
            <a:chExt cx="8003540" cy="36379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479" y="6281927"/>
              <a:ext cx="7448339" cy="5760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3220211"/>
              <a:ext cx="4677155" cy="30327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0526" y="574675"/>
            <a:ext cx="66014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400" spc="-10" dirty="0">
                <a:solidFill>
                  <a:srgbClr val="000000"/>
                </a:solidFill>
              </a:rPr>
              <a:t>South London Partnership</a:t>
            </a:r>
            <a:br>
              <a:rPr lang="en-GB" sz="2400" spc="-10" dirty="0">
                <a:solidFill>
                  <a:srgbClr val="000000"/>
                </a:solidFill>
              </a:rPr>
            </a:br>
            <a:r>
              <a:rPr sz="2400" spc="-10" dirty="0">
                <a:solidFill>
                  <a:srgbClr val="000000"/>
                </a:solidFill>
              </a:rPr>
              <a:t>Working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together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to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tackle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the big</a:t>
            </a:r>
            <a:r>
              <a:rPr sz="2400" spc="-3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challenges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316780" y="1484453"/>
            <a:ext cx="8291195" cy="393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840105" indent="-2990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Collaboration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not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competition: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Oxleas,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SLaM,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SWLStG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via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SLP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making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difference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patients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staff</a:t>
            </a:r>
            <a:r>
              <a:rPr sz="2200" spc="-5" dirty="0">
                <a:latin typeface="Arial MT"/>
                <a:cs typeface="Arial MT"/>
              </a:rPr>
              <a:t> 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scale</a:t>
            </a:r>
            <a:endParaRPr sz="2200" dirty="0">
              <a:latin typeface="Arial MT"/>
              <a:cs typeface="Arial MT"/>
            </a:endParaRPr>
          </a:p>
          <a:p>
            <a:pPr marL="299085" marR="88900" indent="-287020">
              <a:lnSpc>
                <a:spcPct val="100000"/>
              </a:lnSpc>
              <a:buChar char="•"/>
              <a:tabLst>
                <a:tab pos="298450" algn="l"/>
                <a:tab pos="299720" algn="l"/>
              </a:tabLst>
            </a:pPr>
            <a:r>
              <a:rPr sz="2200" spc="-5" dirty="0">
                <a:latin typeface="Arial MT"/>
                <a:cs typeface="Arial MT"/>
              </a:rPr>
              <a:t>Ambition: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more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care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closer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home,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transform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patient 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experience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and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outcomes,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better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commissioning,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value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5" dirty="0">
                <a:latin typeface="Arial MT"/>
                <a:cs typeface="Arial MT"/>
              </a:rPr>
              <a:t>for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NHS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600" dirty="0">
              <a:latin typeface="Arial MT"/>
              <a:cs typeface="Arial MT"/>
            </a:endParaRPr>
          </a:p>
          <a:p>
            <a:pPr marL="5237480" lvl="1" indent="-287020">
              <a:lnSpc>
                <a:spcPct val="100000"/>
              </a:lnSpc>
              <a:buChar char="•"/>
              <a:tabLst>
                <a:tab pos="5237480" algn="l"/>
                <a:tab pos="5238115" algn="l"/>
              </a:tabLst>
            </a:pPr>
            <a:r>
              <a:rPr sz="2400" spc="-5" dirty="0">
                <a:latin typeface="Arial MT"/>
                <a:cs typeface="Arial MT"/>
              </a:rPr>
              <a:t>3.6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million+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population</a:t>
            </a:r>
            <a:endParaRPr sz="2400" dirty="0">
              <a:latin typeface="Arial MT"/>
              <a:cs typeface="Arial MT"/>
            </a:endParaRPr>
          </a:p>
          <a:p>
            <a:pPr marL="5237480" lvl="1" indent="-287020">
              <a:lnSpc>
                <a:spcPct val="100000"/>
              </a:lnSpc>
              <a:buChar char="•"/>
              <a:tabLst>
                <a:tab pos="5237480" algn="l"/>
                <a:tab pos="5238115" algn="l"/>
              </a:tabLst>
            </a:pPr>
            <a:r>
              <a:rPr sz="2400" spc="-5" dirty="0">
                <a:latin typeface="Arial MT"/>
                <a:cs typeface="Arial MT"/>
              </a:rPr>
              <a:t>12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boroughs</a:t>
            </a:r>
            <a:endParaRPr sz="2400" dirty="0">
              <a:latin typeface="Arial MT"/>
              <a:cs typeface="Arial MT"/>
            </a:endParaRPr>
          </a:p>
          <a:p>
            <a:pPr marL="5237480" lvl="1" indent="-287020">
              <a:lnSpc>
                <a:spcPct val="100000"/>
              </a:lnSpc>
              <a:buChar char="•"/>
              <a:tabLst>
                <a:tab pos="5237480" algn="l"/>
                <a:tab pos="5238115" algn="l"/>
              </a:tabLst>
            </a:pPr>
            <a:r>
              <a:rPr sz="2400" spc="-5" dirty="0">
                <a:latin typeface="Arial MT"/>
                <a:cs typeface="Arial MT"/>
              </a:rPr>
              <a:t>2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ICS/STPs</a:t>
            </a:r>
            <a:endParaRPr sz="2400" dirty="0">
              <a:latin typeface="Arial MT"/>
              <a:cs typeface="Arial MT"/>
            </a:endParaRPr>
          </a:p>
          <a:p>
            <a:pPr marL="5237480" lvl="1" indent="-287020">
              <a:lnSpc>
                <a:spcPct val="100000"/>
              </a:lnSpc>
              <a:buChar char="•"/>
              <a:tabLst>
                <a:tab pos="5237480" algn="l"/>
                <a:tab pos="5238115" algn="l"/>
              </a:tabLst>
            </a:pPr>
            <a:r>
              <a:rPr sz="2400" spc="-5" dirty="0">
                <a:latin typeface="Arial MT"/>
                <a:cs typeface="Arial MT"/>
              </a:rPr>
              <a:t>High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demand</a:t>
            </a:r>
            <a:endParaRPr sz="2400" dirty="0">
              <a:latin typeface="Arial MT"/>
              <a:cs typeface="Arial MT"/>
            </a:endParaRPr>
          </a:p>
          <a:p>
            <a:pPr marL="5237480" lvl="1" indent="-287020">
              <a:lnSpc>
                <a:spcPct val="100000"/>
              </a:lnSpc>
              <a:buChar char="•"/>
              <a:tabLst>
                <a:tab pos="5237480" algn="l"/>
                <a:tab pos="5238115" algn="l"/>
              </a:tabLst>
            </a:pPr>
            <a:r>
              <a:rPr sz="2400" spc="-5" dirty="0">
                <a:latin typeface="Arial MT"/>
                <a:cs typeface="Arial MT"/>
              </a:rPr>
              <a:t>c10.000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staff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7B659A-AC4A-D646-BFF0-CBEB81E41F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0" y="99825"/>
            <a:ext cx="1216241" cy="11497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41089-2A30-D14C-B04A-D4459AD6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817" y="407101"/>
            <a:ext cx="4780185" cy="6480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661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SLP vision and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9E8CC-6EBC-467C-A6E1-250774E44816}"/>
              </a:ext>
            </a:extLst>
          </p:cNvPr>
          <p:cNvSpPr txBox="1"/>
          <p:nvPr/>
        </p:nvSpPr>
        <p:spPr>
          <a:xfrm>
            <a:off x="508316" y="1371898"/>
            <a:ext cx="8311515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006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Right care, right time, right place - for each patient as an individual.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Mental health services working together efficiently to deliver seamless, patient-centred pathways</a:t>
            </a: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solidFill>
                  <a:srgbClr val="006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goals</a:t>
            </a:r>
          </a:p>
          <a:p>
            <a:pPr marL="273050" lvl="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population health</a:t>
            </a:r>
          </a:p>
          <a:p>
            <a:pPr marL="273050" lvl="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Significantly decrease the gap between years of life</a:t>
            </a:r>
          </a:p>
          <a:p>
            <a:pPr marL="273050" lvl="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Agree best practice approaches across the partnership and roll them out using QI methodology</a:t>
            </a:r>
          </a:p>
          <a:p>
            <a:pPr marL="273050" lvl="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no one will be sent out of area by 2020/21</a:t>
            </a:r>
          </a:p>
          <a:p>
            <a:pPr marL="273050" lvl="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everyone has access to care in good time</a:t>
            </a:r>
          </a:p>
          <a:p>
            <a:pPr marL="273050" indent="-265113" algn="just">
              <a:spcBef>
                <a:spcPts val="150"/>
              </a:spcBef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Deliver savings by working in partnership</a:t>
            </a:r>
          </a:p>
          <a:p>
            <a:pPr marL="7937" algn="just">
              <a:spcBef>
                <a:spcPts val="15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889114-CAB5-714C-8BBE-443023B2815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9200" y="1240971"/>
            <a:ext cx="8894171" cy="5073933"/>
          </a:xfrm>
        </p:spPr>
        <p:txBody>
          <a:bodyPr>
            <a:noAutofit/>
          </a:bodyPr>
          <a:lstStyle/>
          <a:p>
            <a:pPr marL="346075" indent="-3460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south London population of 3.7 million (2.0 million south east London; 1.7 million south west London) </a:t>
            </a:r>
          </a:p>
          <a:p>
            <a:pPr marL="346075" lvl="1" indent="-346075">
              <a:spcBef>
                <a:spcPts val="450"/>
              </a:spcBef>
              <a:spcAft>
                <a:spcPts val="450"/>
              </a:spcAft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</a:rPr>
              <a:t>Diversity: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sz="1900" dirty="0">
                <a:latin typeface="Arial" panose="020B0604020202090204" pitchFamily="34" charset="0"/>
                <a:cs typeface="Arial" panose="020B0604020202090204" pitchFamily="34" charset="0"/>
              </a:rPr>
              <a:t>ighly diverse – 32% of south London population is black and minority ethnic (BAME) and this varies markedly across 12 boroughs; Southeast London has a higher-than-average proportion of residents identifying as LGBTQI+. </a:t>
            </a:r>
          </a:p>
          <a:p>
            <a:pPr marL="346075" lvl="1" indent="-346075">
              <a:spcBef>
                <a:spcPts val="450"/>
              </a:spcBef>
              <a:spcAft>
                <a:spcPts val="450"/>
              </a:spcAft>
            </a:pPr>
            <a:r>
              <a:rPr lang="en-GB" sz="1900" b="1" dirty="0">
                <a:latin typeface="Arial" panose="020B0604020202090204" pitchFamily="34" charset="0"/>
                <a:cs typeface="Arial" panose="020B0604020202090204" pitchFamily="34" charset="0"/>
              </a:rPr>
              <a:t>Deprivation: </a:t>
            </a:r>
            <a:r>
              <a:rPr lang="en-GB" sz="1900" dirty="0">
                <a:latin typeface="Arial" panose="020B0604020202090204" pitchFamily="34" charset="0"/>
                <a:cs typeface="Arial" panose="020B0604020202090204" pitchFamily="34" charset="0"/>
              </a:rPr>
              <a:t>Four south east London boroughs – Lambeth, Southwark, Lewisham and Greenwich are in the 15% most deprived local authority areas in the country. Deprivation in Southwest London is lower although Croydon and Wandsworth are outliers; Life expectancy/ healthy life expectancy at birth remain below the national and London averages for many of our boroughs, especially for males.</a:t>
            </a:r>
          </a:p>
          <a:p>
            <a:pPr marL="346075" lvl="1" indent="-346075">
              <a:spcBef>
                <a:spcPts val="450"/>
              </a:spcBef>
              <a:spcAft>
                <a:spcPts val="450"/>
              </a:spcAft>
            </a:pPr>
            <a:r>
              <a:rPr lang="en-GB" sz="1900" b="1" dirty="0">
                <a:latin typeface="Arial" panose="020B0604020202090204" pitchFamily="34" charset="0"/>
                <a:cs typeface="Arial" panose="020B0604020202090204" pitchFamily="34" charset="0"/>
              </a:rPr>
              <a:t>Mental health:</a:t>
            </a:r>
            <a:r>
              <a:rPr lang="en-GB" sz="1900" dirty="0">
                <a:latin typeface="Arial" panose="020B0604020202090204" pitchFamily="34" charset="0"/>
                <a:cs typeface="Arial" panose="020B0604020202090204" pitchFamily="34" charset="0"/>
              </a:rPr>
              <a:t> In south London, there are similar rates of mental illness to the national average;</a:t>
            </a:r>
            <a:r>
              <a:rPr lang="en-US" sz="1900" dirty="0">
                <a:latin typeface="Arial" panose="020B0604020202090204" pitchFamily="34" charset="0"/>
                <a:cs typeface="Arial" panose="020B0604020202090204" pitchFamily="34" charset="0"/>
              </a:rPr>
              <a:t> 18.1% of the population aged 16+ (479,688 people) have a common mental illness e.g. anxiety and depression. This is above the England benchmark  with an upward trend.</a:t>
            </a:r>
            <a:endParaRPr lang="en-GB" sz="1900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346075" indent="-3460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is growing and will exceed 4 million by 2029; with particular growth in older adults.</a:t>
            </a:r>
          </a:p>
          <a:p>
            <a:pPr marL="346075" indent="-346075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6B0D0D-3FFF-5C41-8F30-72F33C6D17A0}"/>
              </a:ext>
            </a:extLst>
          </p:cNvPr>
          <p:cNvSpPr txBox="1"/>
          <p:nvPr/>
        </p:nvSpPr>
        <p:spPr>
          <a:xfrm>
            <a:off x="1517815" y="378710"/>
            <a:ext cx="762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6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Our Population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66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B0D0D-3FFF-5C41-8F30-72F33C6D17A0}"/>
              </a:ext>
            </a:extLst>
          </p:cNvPr>
          <p:cNvSpPr txBox="1"/>
          <p:nvPr/>
        </p:nvSpPr>
        <p:spPr>
          <a:xfrm>
            <a:off x="1430732" y="129255"/>
            <a:ext cx="7626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6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population issues for consideration – Children and young people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66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624EB-2BAF-DF4B-A05E-221D7FABE665}"/>
              </a:ext>
            </a:extLst>
          </p:cNvPr>
          <p:cNvSpPr txBox="1"/>
          <p:nvPr/>
        </p:nvSpPr>
        <p:spPr>
          <a:xfrm>
            <a:off x="1497334" y="2048236"/>
            <a:ext cx="6149332" cy="4308872"/>
          </a:xfrm>
          <a:prstGeom prst="rect">
            <a:avLst/>
          </a:prstGeom>
          <a:gradFill>
            <a:gsLst>
              <a:gs pos="25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0-25 Population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1,051,715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Male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54%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46%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admitted for self harm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admitted for mental health Disorder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referral to CAMHs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13.1%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disorder of which:</a:t>
            </a:r>
          </a:p>
          <a:p>
            <a:pPr marL="361950" marR="0" lvl="0" indent="-2254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11-16 years old reported self harm or suicide attempt.</a:t>
            </a:r>
          </a:p>
          <a:p>
            <a:pPr marL="361950" marR="0" lvl="0" indent="-225425" algn="l" defTabSz="914400" rtl="0" eaLnBrk="1" fontAlgn="t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physical health condition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1950" marR="0" lvl="0" indent="-225425" algn="l" defTabSz="914400" rtl="0" eaLnBrk="1" fontAlgn="t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37.4%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have special educational needs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1950" marR="0" lvl="0" indent="-225425" algn="l" defTabSz="914400" rtl="0" eaLnBrk="1" fontAlgn="t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54.3%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were bullied in the past year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1950" marR="0" lvl="0" indent="-225425" algn="just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66.4%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 any professional service contact</a:t>
            </a:r>
          </a:p>
          <a:p>
            <a:pPr marL="361950" marR="0" lvl="0" indent="-225425" algn="just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25.2%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had contact with a mental health specialist</a:t>
            </a:r>
          </a:p>
          <a:p>
            <a:pPr marL="361950" marR="0" lvl="0" indent="-225425" algn="just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48.6%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had informal support</a:t>
            </a:r>
          </a:p>
          <a:p>
            <a:pPr marL="361950" marR="0" lvl="0" indent="-225425" algn="just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3.0%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without a disorder reported self harm or suicide attempt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children in Reception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children 10-11 years old are obese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48.7%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unhappy with their body image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19.3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1,000 pregnancy in 17-year-olds</a:t>
            </a:r>
          </a:p>
        </p:txBody>
      </p:sp>
    </p:spTree>
    <p:extLst>
      <p:ext uri="{BB962C8B-B14F-4D97-AF65-F5344CB8AC3E}">
        <p14:creationId xmlns:p14="http://schemas.microsoft.com/office/powerpoint/2010/main" val="243318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2E0D91-E9A2-4307-A0F8-0A4A12205BB6}"/>
              </a:ext>
            </a:extLst>
          </p:cNvPr>
          <p:cNvSpPr txBox="1"/>
          <p:nvPr/>
        </p:nvSpPr>
        <p:spPr>
          <a:xfrm>
            <a:off x="1430732" y="129255"/>
            <a:ext cx="7626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61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population issues for consideration – Adults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661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20D45-68D9-4898-9CBE-23627DF0A75A}"/>
              </a:ext>
            </a:extLst>
          </p:cNvPr>
          <p:cNvSpPr txBox="1"/>
          <p:nvPr/>
        </p:nvSpPr>
        <p:spPr>
          <a:xfrm>
            <a:off x="1551398" y="1607165"/>
            <a:ext cx="5732980" cy="4852610"/>
          </a:xfrm>
          <a:prstGeom prst="rect">
            <a:avLst/>
          </a:prstGeom>
          <a:gradFill>
            <a:gsLst>
              <a:gs pos="2500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19-65 Population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1,051,715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Male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55%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Female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9.5%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predicted growth by 2029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Life Expectancy: Males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Females: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mental health disorder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15.4%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suffer from Anxiety and depression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 episodes of psychosis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in 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adults are from BAME groups of which: </a:t>
            </a:r>
          </a:p>
          <a:p>
            <a:pPr marL="3937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4:1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detentions for the ‘Black to British’ group. </a:t>
            </a:r>
          </a:p>
          <a:p>
            <a:pPr marL="3937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1in 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admissions to acute and secure </a:t>
            </a:r>
          </a:p>
          <a:p>
            <a:pPr marL="3937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54,272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admissions for alcohol related 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people with MH &amp; LD have a LTC comorbidity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people are obese or overweight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160,484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people with diabetes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29.2%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people on the SMI register had a physical health check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4.6%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people known to services had a crisis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26,325 (1 in 94)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are homeless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in 45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are subject to violent crime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79,026 (1 in 31)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experience domestic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27%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 population are smokers</a:t>
            </a:r>
          </a:p>
        </p:txBody>
      </p:sp>
    </p:spTree>
    <p:extLst>
      <p:ext uri="{BB962C8B-B14F-4D97-AF65-F5344CB8AC3E}">
        <p14:creationId xmlns:p14="http://schemas.microsoft.com/office/powerpoint/2010/main" val="112189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/>
          <p:nvPr/>
        </p:nvSpPr>
        <p:spPr>
          <a:xfrm>
            <a:off x="2015237" y="4701429"/>
            <a:ext cx="5829300" cy="10287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950" b="1" dirty="0">
              <a:solidFill>
                <a:srgbClr val="70AD4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8DCFC-DE98-4E12-990D-9979F1928B92}"/>
              </a:ext>
            </a:extLst>
          </p:cNvPr>
          <p:cNvSpPr txBox="1"/>
          <p:nvPr/>
        </p:nvSpPr>
        <p:spPr>
          <a:xfrm>
            <a:off x="1561980" y="515393"/>
            <a:ext cx="659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6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SLP – the story so far…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0F59549E-F645-45B0-883F-7662760CD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60449"/>
              </p:ext>
            </p:extLst>
          </p:nvPr>
        </p:nvGraphicFramePr>
        <p:xfrm>
          <a:off x="760430" y="1404921"/>
          <a:ext cx="7937631" cy="453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385">
                  <a:extLst>
                    <a:ext uri="{9D8B030D-6E8A-4147-A177-3AD203B41FA5}">
                      <a16:colId xmlns:a16="http://schemas.microsoft.com/office/drawing/2014/main" val="3440494699"/>
                    </a:ext>
                  </a:extLst>
                </a:gridCol>
                <a:gridCol w="5174246">
                  <a:extLst>
                    <a:ext uri="{9D8B030D-6E8A-4147-A177-3AD203B41FA5}">
                      <a16:colId xmlns:a16="http://schemas.microsoft.com/office/drawing/2014/main" val="3205964054"/>
                    </a:ext>
                  </a:extLst>
                </a:gridCol>
              </a:tblGrid>
              <a:tr h="683202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(2016)</a:t>
                      </a:r>
                      <a:endParaRPr lang="en-GB" sz="2000" b="1" kern="12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n-GB" sz="2000" b="1" kern="1200" dirty="0">
                        <a:solidFill>
                          <a:srgbClr val="00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213365"/>
                  </a:ext>
                </a:extLst>
              </a:tr>
              <a:tr h="38503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pilot NHSE New Care Models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forensic and CAMHS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Nursing Development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Memorandum of Understanding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SLP Provider Collaboratives (PCs) went live in the first wave in October 2020 with the expectation that the whole of England is live by 1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October 2021 managing a commissioning budget  of 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£110m for Forensics, CAMHS and Adult Eating Disorders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 Care Programme commission services across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boroughs and 2 ICS managing a budget of £30m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Care Pathway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Services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Award-winning Nursing Development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Projects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81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25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96"/>
            <a:ext cx="9143998" cy="67624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0720" y="540792"/>
            <a:ext cx="3609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1F"/>
                </a:solidFill>
              </a:rPr>
              <a:t>SLP</a:t>
            </a:r>
            <a:r>
              <a:rPr sz="2400" spc="-6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–</a:t>
            </a:r>
            <a:r>
              <a:rPr sz="2400" spc="-1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the</a:t>
            </a:r>
            <a:r>
              <a:rPr sz="2400" spc="-15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story</a:t>
            </a:r>
            <a:r>
              <a:rPr sz="2400" spc="-1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so</a:t>
            </a:r>
            <a:r>
              <a:rPr sz="2400" spc="-15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far (1)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58098" y="1262426"/>
            <a:ext cx="5028565" cy="118681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From competition</a:t>
            </a:r>
            <a:r>
              <a:rPr sz="1600" b="1" spc="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collaboration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Sharing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pathways,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resources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knowledge</a:t>
            </a:r>
            <a:endParaRPr sz="13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Influencing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national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policy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and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Integrated</a:t>
            </a:r>
            <a:r>
              <a:rPr sz="1300" spc="4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Care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Systems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(ICSs)</a:t>
            </a:r>
            <a:endParaRPr sz="13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30" dirty="0">
                <a:latin typeface="Arial MT"/>
                <a:cs typeface="Arial MT"/>
              </a:rPr>
              <a:t>Taking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on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commissioning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budgets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transform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patient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outcomes</a:t>
            </a:r>
            <a:endParaRPr sz="13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3008" y="2609872"/>
          <a:ext cx="8343900" cy="2075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5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Then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5" dirty="0">
                          <a:solidFill>
                            <a:srgbClr val="006600"/>
                          </a:solidFill>
                          <a:latin typeface="Arial"/>
                          <a:cs typeface="Arial"/>
                        </a:rPr>
                        <a:t>Now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1">
                <a:tc>
                  <a:txBody>
                    <a:bodyPr/>
                    <a:lstStyle/>
                    <a:p>
                      <a:pPr marL="377825" marR="26479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30" dirty="0">
                          <a:latin typeface="Arial MT"/>
                          <a:cs typeface="Arial MT"/>
                        </a:rPr>
                        <a:t>Two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pilot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NHSE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Care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Models </a:t>
                      </a:r>
                      <a:r>
                        <a:rPr sz="1300" spc="-3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Programmes</a:t>
                      </a:r>
                      <a:r>
                        <a:rPr sz="13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forensics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CAMHS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Nursing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sz="13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655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Memorandum</a:t>
                      </a:r>
                      <a:r>
                        <a:rPr sz="1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Understanding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Three</a:t>
                      </a:r>
                      <a:r>
                        <a:rPr sz="13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3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Provider</a:t>
                      </a:r>
                      <a:r>
                        <a:rPr sz="1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Collaboratives</a:t>
                      </a:r>
                      <a:r>
                        <a:rPr sz="13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(PCs)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nationally;</a:t>
                      </a:r>
                      <a:r>
                        <a:rPr sz="13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managing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marR="24193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£100m+</a:t>
                      </a:r>
                      <a:r>
                        <a:rPr sz="13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commissioning</a:t>
                      </a:r>
                      <a:r>
                        <a:rPr sz="13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budget</a:t>
                      </a:r>
                      <a:r>
                        <a:rPr sz="13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forensics,</a:t>
                      </a:r>
                      <a:r>
                        <a:rPr sz="13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CAMHS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adult </a:t>
                      </a:r>
                      <a:r>
                        <a:rPr sz="1300" spc="-3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eating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disorders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Complex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Care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</a:t>
                      </a:r>
                      <a:r>
                        <a:rPr sz="13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managing</a:t>
                      </a:r>
                      <a:r>
                        <a:rPr sz="13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£40m+</a:t>
                      </a:r>
                      <a:r>
                        <a:rPr sz="13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budget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Acute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care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Corporate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Services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10" dirty="0">
                          <a:latin typeface="Arial MT"/>
                          <a:cs typeface="Arial MT"/>
                        </a:rPr>
                        <a:t>Award-winning</a:t>
                      </a:r>
                      <a:r>
                        <a:rPr sz="13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Nursing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sz="13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Programme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300" spc="-5" dirty="0">
                          <a:latin typeface="Arial MT"/>
                          <a:cs typeface="Arial MT"/>
                        </a:rPr>
                        <a:t>Specialist Projects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2436" y="4889776"/>
            <a:ext cx="8145780" cy="15728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Effective</a:t>
            </a:r>
            <a:r>
              <a:rPr sz="1600" b="1" spc="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partnership</a:t>
            </a:r>
            <a:r>
              <a:rPr sz="1600" b="1" spc="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working</a:t>
            </a:r>
            <a:r>
              <a:rPr sz="1600" b="1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what</a:t>
            </a:r>
            <a:r>
              <a:rPr sz="1600" b="1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006600"/>
                </a:solidFill>
                <a:latin typeface="Arial"/>
                <a:cs typeface="Arial"/>
              </a:rPr>
              <a:t>we</a:t>
            </a:r>
            <a:r>
              <a:rPr sz="1600" b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have</a:t>
            </a:r>
            <a:r>
              <a:rPr sz="1600" b="1" spc="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learned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3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latin typeface="Arial MT"/>
                <a:cs typeface="Arial MT"/>
              </a:rPr>
              <a:t>Empowering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clinician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patient-led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development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delivery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of</a:t>
            </a:r>
            <a:r>
              <a:rPr sz="1300" spc="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improvements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innovation</a:t>
            </a:r>
            <a:endParaRPr sz="13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720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10" dirty="0">
                <a:latin typeface="Arial MT"/>
                <a:cs typeface="Arial MT"/>
              </a:rPr>
              <a:t>Being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flexible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responsive;</a:t>
            </a:r>
            <a:r>
              <a:rPr sz="1300" spc="7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with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robust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but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not-bureaucratic</a:t>
            </a:r>
            <a:r>
              <a:rPr sz="1300" spc="7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governance</a:t>
            </a:r>
            <a:endParaRPr sz="1300">
              <a:latin typeface="Arial MT"/>
              <a:cs typeface="Arial MT"/>
            </a:endParaRPr>
          </a:p>
          <a:p>
            <a:pPr marL="299085" marR="5080" indent="-287020">
              <a:lnSpc>
                <a:spcPct val="95000"/>
              </a:lnSpc>
              <a:spcBef>
                <a:spcPts val="795"/>
              </a:spcBef>
              <a:buChar char="•"/>
              <a:tabLst>
                <a:tab pos="299085" algn="l"/>
                <a:tab pos="299720" algn="l"/>
              </a:tabLst>
            </a:pPr>
            <a:r>
              <a:rPr sz="1300" spc="-5" dirty="0">
                <a:latin typeface="Arial MT"/>
                <a:cs typeface="Arial MT"/>
              </a:rPr>
              <a:t>Establishing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clear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aims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1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principles;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improving</a:t>
            </a:r>
            <a:r>
              <a:rPr sz="1300" spc="5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patient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care,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outcomes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experience;</a:t>
            </a:r>
            <a:r>
              <a:rPr sz="1300" spc="6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collaboration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at </a:t>
            </a:r>
            <a:r>
              <a:rPr sz="1300" spc="-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South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London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scale;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true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partnership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joined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up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working;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bringing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people</a:t>
            </a:r>
            <a:r>
              <a:rPr sz="1300" spc="3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together;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achieving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best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value </a:t>
            </a:r>
            <a:r>
              <a:rPr sz="1300" spc="-34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reinvesting</a:t>
            </a:r>
            <a:r>
              <a:rPr sz="1300" spc="55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savings;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tailoring</a:t>
            </a:r>
            <a:r>
              <a:rPr sz="1300" spc="2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solutions</a:t>
            </a:r>
            <a:r>
              <a:rPr sz="1300" spc="35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to local</a:t>
            </a:r>
            <a:r>
              <a:rPr sz="1300" spc="20" dirty="0">
                <a:latin typeface="Arial MT"/>
                <a:cs typeface="Arial MT"/>
              </a:rPr>
              <a:t> </a:t>
            </a:r>
            <a:r>
              <a:rPr sz="1300" spc="-5" dirty="0">
                <a:latin typeface="Arial MT"/>
                <a:cs typeface="Arial MT"/>
              </a:rPr>
              <a:t>partners</a:t>
            </a:r>
            <a:r>
              <a:rPr sz="1300" spc="4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and</a:t>
            </a:r>
            <a:r>
              <a:rPr sz="1300" spc="10" dirty="0">
                <a:latin typeface="Arial MT"/>
                <a:cs typeface="Arial MT"/>
              </a:rPr>
              <a:t> </a:t>
            </a:r>
            <a:r>
              <a:rPr sz="1300" spc="-10" dirty="0">
                <a:latin typeface="Arial MT"/>
                <a:cs typeface="Arial MT"/>
              </a:rPr>
              <a:t>populations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96"/>
            <a:ext cx="9143998" cy="67624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8782" y="1497102"/>
            <a:ext cx="8143875" cy="495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Our joint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programmes</a:t>
            </a:r>
            <a:r>
              <a:rPr sz="1500" b="1" spc="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- benefits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</a:t>
            </a:r>
            <a:r>
              <a:rPr sz="1500" b="1" dirty="0">
                <a:latin typeface="Arial"/>
                <a:cs typeface="Arial"/>
              </a:rPr>
              <a:t> patients,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staff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 </a:t>
            </a:r>
            <a:r>
              <a:rPr sz="1500" b="1" spc="-5" dirty="0">
                <a:latin typeface="Arial"/>
                <a:cs typeface="Arial"/>
              </a:rPr>
              <a:t>partners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10" dirty="0">
                <a:latin typeface="Arial"/>
                <a:cs typeface="Arial"/>
              </a:rPr>
              <a:t> value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for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the NHS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Forensic</a:t>
            </a:r>
            <a:endParaRPr sz="1100">
              <a:latin typeface="Arial"/>
              <a:cs typeface="Arial"/>
            </a:endParaRPr>
          </a:p>
          <a:p>
            <a:pPr marL="12700" marR="1665605">
              <a:lnSpc>
                <a:spcPts val="1310"/>
              </a:lnSpc>
              <a:spcBef>
                <a:spcPts val="55"/>
              </a:spcBef>
            </a:pPr>
            <a:r>
              <a:rPr sz="1100" dirty="0">
                <a:latin typeface="Arial MT"/>
                <a:cs typeface="Arial MT"/>
              </a:rPr>
              <a:t>Transformed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outcomes:</a:t>
            </a:r>
            <a:r>
              <a:rPr sz="1100" spc="3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Overall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36%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patients;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66%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reduction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readmissions </a:t>
            </a:r>
            <a:r>
              <a:rPr sz="1100" dirty="0">
                <a:latin typeface="Arial MT"/>
                <a:cs typeface="Arial MT"/>
              </a:rPr>
              <a:t> FY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2019-20: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43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repatriations;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area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beds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down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82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60; </a:t>
            </a:r>
            <a:r>
              <a:rPr sz="1100" dirty="0">
                <a:latin typeface="Arial MT"/>
                <a:cs typeface="Arial MT"/>
              </a:rPr>
              <a:t>6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5" dirty="0">
                <a:latin typeface="Arial MT"/>
                <a:cs typeface="Arial MT"/>
              </a:rPr>
              <a:t>OOA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placements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year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spc="-5" dirty="0">
                <a:latin typeface="Arial MT"/>
                <a:cs typeface="Arial MT"/>
              </a:rPr>
              <a:t>Investment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services: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Area </a:t>
            </a:r>
            <a:r>
              <a:rPr sz="1100" dirty="0">
                <a:latin typeface="Arial MT"/>
                <a:cs typeface="Arial MT"/>
              </a:rPr>
              <a:t>Assessment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Team,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Central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Single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Point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Access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referral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hub,</a:t>
            </a:r>
            <a:endParaRPr sz="1100">
              <a:latin typeface="Arial MT"/>
              <a:cs typeface="Arial MT"/>
            </a:endParaRPr>
          </a:p>
          <a:p>
            <a:pPr marL="12700" marR="404495">
              <a:lnSpc>
                <a:spcPct val="106800"/>
              </a:lnSpc>
              <a:spcBef>
                <a:spcPts val="5"/>
              </a:spcBef>
            </a:pPr>
            <a:r>
              <a:rPr sz="1100" spc="-5" dirty="0">
                <a:latin typeface="Arial MT"/>
                <a:cs typeface="Arial MT"/>
              </a:rPr>
              <a:t>Expanded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Forensic</a:t>
            </a:r>
            <a:r>
              <a:rPr sz="1100" dirty="0">
                <a:latin typeface="Arial MT"/>
                <a:cs typeface="Arial MT"/>
              </a:rPr>
              <a:t> Outreach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services,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Additional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Adult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Low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Secure inpatient beds 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south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London,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Quality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Improvement </a:t>
            </a:r>
            <a:r>
              <a:rPr sz="1100" dirty="0">
                <a:latin typeface="Arial MT"/>
                <a:cs typeface="Arial MT"/>
              </a:rPr>
              <a:t>projects to strengthen </a:t>
            </a:r>
            <a:r>
              <a:rPr sz="1100" spc="-5" dirty="0">
                <a:latin typeface="Arial MT"/>
                <a:cs typeface="Arial MT"/>
              </a:rPr>
              <a:t>dual diagnosis support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-5" dirty="0">
                <a:latin typeface="Arial MT"/>
                <a:cs typeface="Arial MT"/>
              </a:rPr>
              <a:t>patients </a:t>
            </a:r>
            <a:r>
              <a:rPr sz="1100" dirty="0">
                <a:latin typeface="Arial MT"/>
                <a:cs typeface="Arial MT"/>
              </a:rPr>
              <a:t>across the </a:t>
            </a:r>
            <a:r>
              <a:rPr sz="1100" spc="-5" dirty="0">
                <a:latin typeface="Arial MT"/>
                <a:cs typeface="Arial MT"/>
              </a:rPr>
              <a:t>partnership and specific support </a:t>
            </a:r>
            <a:r>
              <a:rPr sz="1100" dirty="0">
                <a:latin typeface="Arial MT"/>
                <a:cs typeface="Arial MT"/>
              </a:rPr>
              <a:t>for carers,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Dedicated </a:t>
            </a:r>
            <a:r>
              <a:rPr sz="1100" dirty="0">
                <a:latin typeface="Arial MT"/>
                <a:cs typeface="Arial MT"/>
              </a:rPr>
              <a:t>discharge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coordinators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06800"/>
              </a:lnSpc>
              <a:spcBef>
                <a:spcPts val="5"/>
              </a:spcBef>
            </a:pPr>
            <a:r>
              <a:rPr sz="1100" spc="-5" dirty="0">
                <a:latin typeface="Arial MT"/>
                <a:cs typeface="Arial MT"/>
              </a:rPr>
              <a:t>Innovative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dirty="0">
                <a:latin typeface="Arial MT"/>
                <a:cs typeface="Arial MT"/>
              </a:rPr>
              <a:t> teams: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 Forensic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LD/ASD;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Specialist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step-down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support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accommodation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women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unsuitable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general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placements (10-bed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Mariposa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House),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Community Forensic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Support</a:t>
            </a:r>
            <a:r>
              <a:rPr sz="1100" dirty="0">
                <a:latin typeface="Arial MT"/>
                <a:cs typeface="Arial MT"/>
              </a:rPr>
              <a:t> + </a:t>
            </a:r>
            <a:r>
              <a:rPr sz="1100" spc="-5" dirty="0">
                <a:latin typeface="Arial MT"/>
                <a:cs typeface="Arial MT"/>
              </a:rPr>
              <a:t>working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specialist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housing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providers 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support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male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high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LOS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100" b="1" spc="-15" dirty="0">
                <a:latin typeface="Arial"/>
                <a:cs typeface="Arial"/>
              </a:rPr>
              <a:t>CAMHS</a:t>
            </a:r>
            <a:endParaRPr sz="1100">
              <a:latin typeface="Arial"/>
              <a:cs typeface="Arial"/>
            </a:endParaRPr>
          </a:p>
          <a:p>
            <a:pPr marL="12700" marR="359410">
              <a:lnSpc>
                <a:spcPct val="100000"/>
              </a:lnSpc>
            </a:pP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32%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reduction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South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London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CYP’s</a:t>
            </a:r>
            <a:r>
              <a:rPr sz="11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use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of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MH</a:t>
            </a:r>
            <a:r>
              <a:rPr sz="11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hospital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beds;</a:t>
            </a:r>
            <a:r>
              <a:rPr sz="11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93%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reduction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out of area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use;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average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distance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from </a:t>
            </a:r>
            <a:r>
              <a:rPr sz="1100" spc="-29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home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from</a:t>
            </a:r>
            <a:r>
              <a:rPr sz="1100" spc="-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73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to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7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miles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Reduced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PICU</a:t>
            </a:r>
            <a:r>
              <a:rPr sz="1100" dirty="0">
                <a:latin typeface="Arial MT"/>
                <a:cs typeface="Arial MT"/>
              </a:rPr>
              <a:t> LOS,</a:t>
            </a:r>
            <a:r>
              <a:rPr sz="1100" spc="-5" dirty="0">
                <a:latin typeface="Arial MT"/>
                <a:cs typeface="Arial MT"/>
              </a:rPr>
              <a:t> crisis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escalations,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resulting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A&amp;E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attendances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 known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service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users</a:t>
            </a:r>
            <a:endParaRPr sz="1100">
              <a:latin typeface="Arial MT"/>
              <a:cs typeface="Arial MT"/>
            </a:endParaRPr>
          </a:p>
          <a:p>
            <a:pPr marL="12700" marR="1859914">
              <a:lnSpc>
                <a:spcPct val="100000"/>
              </a:lnSpc>
            </a:pP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New Oxleas </a:t>
            </a:r>
            <a:r>
              <a:rPr sz="1100" spc="-5" dirty="0">
                <a:latin typeface="Arial MT"/>
                <a:cs typeface="Arial MT"/>
              </a:rPr>
              <a:t>DBT service impact: suicide </a:t>
            </a:r>
            <a:r>
              <a:rPr sz="1100" dirty="0">
                <a:latin typeface="Arial MT"/>
                <a:cs typeface="Arial MT"/>
              </a:rPr>
              <a:t>attempts 1 </a:t>
            </a:r>
            <a:r>
              <a:rPr sz="1100" spc="-5" dirty="0">
                <a:latin typeface="Arial MT"/>
                <a:cs typeface="Arial MT"/>
              </a:rPr>
              <a:t>(was 24), A&amp;E attendances </a:t>
            </a:r>
            <a:r>
              <a:rPr sz="1100" dirty="0">
                <a:latin typeface="Arial MT"/>
                <a:cs typeface="Arial MT"/>
              </a:rPr>
              <a:t>2 </a:t>
            </a:r>
            <a:r>
              <a:rPr sz="1100" spc="-5" dirty="0">
                <a:latin typeface="Arial MT"/>
                <a:cs typeface="Arial MT"/>
              </a:rPr>
              <a:t>(23), </a:t>
            </a:r>
            <a:r>
              <a:rPr sz="1100" dirty="0">
                <a:latin typeface="Arial MT"/>
                <a:cs typeface="Arial MT"/>
              </a:rPr>
              <a:t>OBDs 0 </a:t>
            </a:r>
            <a:r>
              <a:rPr sz="1100" spc="-5" dirty="0">
                <a:latin typeface="Arial MT"/>
                <a:cs typeface="Arial MT"/>
              </a:rPr>
              <a:t>(605)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joined-up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approaches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complex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cases</a:t>
            </a:r>
            <a:r>
              <a:rPr sz="1100" spc="-5" dirty="0">
                <a:latin typeface="Arial MT"/>
                <a:cs typeface="Arial MT"/>
              </a:rPr>
              <a:t> with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Children’s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Social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CCGs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250+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calls</a:t>
            </a:r>
            <a:r>
              <a:rPr sz="11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per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month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Crisis</a:t>
            </a:r>
            <a:r>
              <a:rPr sz="11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Line: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average duration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20.5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mins, average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age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14.5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yrs</a:t>
            </a:r>
            <a:endParaRPr sz="1100">
              <a:latin typeface="Arial MT"/>
              <a:cs typeface="Arial MT"/>
            </a:endParaRPr>
          </a:p>
          <a:p>
            <a:pPr marL="12700" marR="380365">
              <a:lnSpc>
                <a:spcPct val="100000"/>
              </a:lnSpc>
            </a:pP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Rapid</a:t>
            </a:r>
            <a:r>
              <a:rPr sz="11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Covid</a:t>
            </a:r>
            <a:r>
              <a:rPr sz="11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response:</a:t>
            </a:r>
            <a:r>
              <a:rPr sz="110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optimising</a:t>
            </a:r>
            <a:r>
              <a:rPr sz="11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wards,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staff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to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keep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patients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safe;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stepped-up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expanded</a:t>
            </a:r>
            <a:r>
              <a:rPr sz="110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Crisis</a:t>
            </a:r>
            <a:r>
              <a:rPr sz="110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Line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service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community </a:t>
            </a:r>
            <a:r>
              <a:rPr sz="1100" spc="-2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support</a:t>
            </a:r>
            <a:r>
              <a:rPr sz="11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for</a:t>
            </a:r>
            <a:r>
              <a:rPr sz="1100" spc="-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discharged</a:t>
            </a:r>
            <a:r>
              <a:rPr sz="11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patients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Investment</a:t>
            </a:r>
            <a:r>
              <a:rPr sz="1100" spc="-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in</a:t>
            </a:r>
            <a:r>
              <a:rPr sz="110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new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services: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Community Forensic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CAMHS,</a:t>
            </a:r>
            <a:r>
              <a:rPr sz="110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Shared</a:t>
            </a:r>
            <a:r>
              <a:rPr sz="1100" spc="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Bed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Management,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Out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of Hours Crisis</a:t>
            </a:r>
            <a:r>
              <a:rPr sz="110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Line,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Adolescent</a:t>
            </a:r>
            <a:r>
              <a:rPr sz="110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PICU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Complex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2700" marR="1736725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115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complex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stepped</a:t>
            </a:r>
            <a:r>
              <a:rPr sz="1100" spc="-10" dirty="0">
                <a:latin typeface="Arial MT"/>
                <a:cs typeface="Arial MT"/>
              </a:rPr>
              <a:t> down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restrictive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settings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proactive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rehabilitation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care</a:t>
            </a:r>
            <a:r>
              <a:rPr sz="1100" spc="-5" dirty="0">
                <a:latin typeface="Arial MT"/>
                <a:cs typeface="Arial MT"/>
              </a:rPr>
              <a:t> pathways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1,000+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new</a:t>
            </a:r>
            <a:r>
              <a:rPr sz="1100" dirty="0">
                <a:latin typeface="Arial MT"/>
                <a:cs typeface="Arial MT"/>
              </a:rPr>
              <a:t> assessments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previously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‘funded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forgotten’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completed</a:t>
            </a:r>
            <a:endParaRPr sz="1100">
              <a:latin typeface="Arial MT"/>
              <a:cs typeface="Arial MT"/>
            </a:endParaRPr>
          </a:p>
          <a:p>
            <a:pPr marL="12700" marR="11176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Unique partnership </a:t>
            </a:r>
            <a:r>
              <a:rPr sz="1100" dirty="0">
                <a:latin typeface="Arial MT"/>
                <a:cs typeface="Arial MT"/>
              </a:rPr>
              <a:t>programme - </a:t>
            </a:r>
            <a:r>
              <a:rPr sz="1100" spc="-5" dirty="0">
                <a:latin typeface="Arial MT"/>
                <a:cs typeface="Arial MT"/>
              </a:rPr>
              <a:t>Single Point of Access </a:t>
            </a:r>
            <a:r>
              <a:rPr sz="1100" dirty="0">
                <a:latin typeface="Arial MT"/>
                <a:cs typeface="Arial MT"/>
              </a:rPr>
              <a:t>for </a:t>
            </a:r>
            <a:r>
              <a:rPr sz="1100" spc="-5" dirty="0">
                <a:latin typeface="Arial MT"/>
                <a:cs typeface="Arial MT"/>
              </a:rPr>
              <a:t>new </a:t>
            </a:r>
            <a:r>
              <a:rPr sz="1100" dirty="0">
                <a:latin typeface="Arial MT"/>
                <a:cs typeface="Arial MT"/>
              </a:rPr>
              <a:t>referral </a:t>
            </a:r>
            <a:r>
              <a:rPr sz="1100" spc="-5" dirty="0">
                <a:latin typeface="Arial MT"/>
                <a:cs typeface="Arial MT"/>
              </a:rPr>
              <a:t>and consistent </a:t>
            </a:r>
            <a:r>
              <a:rPr sz="1100" dirty="0">
                <a:latin typeface="Arial MT"/>
                <a:cs typeface="Arial MT"/>
              </a:rPr>
              <a:t>South </a:t>
            </a:r>
            <a:r>
              <a:rPr sz="1100" spc="-5" dirty="0">
                <a:latin typeface="Arial MT"/>
                <a:cs typeface="Arial MT"/>
              </a:rPr>
              <a:t>London-wide </a:t>
            </a:r>
            <a:r>
              <a:rPr sz="1100" dirty="0">
                <a:latin typeface="Arial MT"/>
                <a:cs typeface="Arial MT"/>
              </a:rPr>
              <a:t>Assessment </a:t>
            </a:r>
            <a:r>
              <a:rPr sz="1100" spc="-5" dirty="0">
                <a:latin typeface="Arial MT"/>
                <a:cs typeface="Arial MT"/>
              </a:rPr>
              <a:t>Panels in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place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Arial MT"/>
                <a:cs typeface="Arial MT"/>
              </a:rPr>
              <a:t>£40m+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budgets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health-only CCG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patients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devolved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SLP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clinicians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3014" y="471401"/>
            <a:ext cx="3609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61F"/>
                </a:solidFill>
              </a:rPr>
              <a:t>SLP</a:t>
            </a:r>
            <a:r>
              <a:rPr sz="2400" spc="-6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– the</a:t>
            </a:r>
            <a:r>
              <a:rPr sz="2400" spc="-2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story so</a:t>
            </a:r>
            <a:r>
              <a:rPr sz="2400" spc="-2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far</a:t>
            </a:r>
            <a:r>
              <a:rPr sz="2400" dirty="0">
                <a:solidFill>
                  <a:srgbClr val="00661F"/>
                </a:solidFill>
              </a:rPr>
              <a:t> </a:t>
            </a:r>
            <a:r>
              <a:rPr sz="2400" spc="-5" dirty="0">
                <a:solidFill>
                  <a:srgbClr val="00661F"/>
                </a:solidFill>
              </a:rPr>
              <a:t>(2)</a:t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J slides v0 2 JP.RK edits draft-JM1" id="{D2A33049-2D41-BE49-AF50-C3C65AA1937A}" vid="{AABFF82F-729A-064D-BD1E-01FDB7274A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61F09B21A804F824D0804817B9451" ma:contentTypeVersion="13" ma:contentTypeDescription="Create a new document." ma:contentTypeScope="" ma:versionID="25a5884fc7d9c97f01225f592dd093a8">
  <xsd:schema xmlns:xsd="http://www.w3.org/2001/XMLSchema" xmlns:xs="http://www.w3.org/2001/XMLSchema" xmlns:p="http://schemas.microsoft.com/office/2006/metadata/properties" xmlns:ns2="47dd78af-cfc5-4e7a-8799-591ad7ced2cf" xmlns:ns3="91879da0-9969-4788-bbb1-7f1899c198fe" targetNamespace="http://schemas.microsoft.com/office/2006/metadata/properties" ma:root="true" ma:fieldsID="cf1bd64b2287d6d71abedc4a55e9ddae" ns2:_="" ns3:_="">
    <xsd:import namespace="47dd78af-cfc5-4e7a-8799-591ad7ced2cf"/>
    <xsd:import namespace="91879da0-9969-4788-bbb1-7f1899c19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d78af-cfc5-4e7a-8799-591ad7ced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79da0-9969-4788-bbb1-7f1899c19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65B27C-4854-44A5-A4B7-9537AE93C9FF}"/>
</file>

<file path=customXml/itemProps2.xml><?xml version="1.0" encoding="utf-8"?>
<ds:datastoreItem xmlns:ds="http://schemas.openxmlformats.org/officeDocument/2006/customXml" ds:itemID="{451DB683-09D3-42CF-AB4A-AC24A60989AC}"/>
</file>

<file path=customXml/itemProps3.xml><?xml version="1.0" encoding="utf-8"?>
<ds:datastoreItem xmlns:ds="http://schemas.openxmlformats.org/officeDocument/2006/customXml" ds:itemID="{3B6408FA-5357-41F8-86A8-7346F0FCC9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1967</Words>
  <Application>Microsoft Office PowerPoint</Application>
  <PresentationFormat>On-screen Show (4:3)</PresentationFormat>
  <Paragraphs>188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Office Theme</vt:lpstr>
      <vt:lpstr>1_Office Theme</vt:lpstr>
      <vt:lpstr>Realising the benefits and bringing people with you</vt:lpstr>
      <vt:lpstr>South London Partnership Working together to tackle the big challenges</vt:lpstr>
      <vt:lpstr>SLP vision and goals</vt:lpstr>
      <vt:lpstr>PowerPoint Presentation</vt:lpstr>
      <vt:lpstr>PowerPoint Presentation</vt:lpstr>
      <vt:lpstr>PowerPoint Presentation</vt:lpstr>
      <vt:lpstr>PowerPoint Presentation</vt:lpstr>
      <vt:lpstr>SLP – the story so far (1)</vt:lpstr>
      <vt:lpstr>SLP – the story so far (2)</vt:lpstr>
      <vt:lpstr>SLP – the story so far (3)</vt:lpstr>
      <vt:lpstr>Key achievements: transformed patient  outcomes, improved performance, better  value for NHS</vt:lpstr>
      <vt:lpstr>Effective partnership working –  what have we learned?</vt:lpstr>
      <vt:lpstr>Service User Engagement</vt:lpstr>
      <vt:lpstr>SLP principles - strong culture and governance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CAMHS Programme  AOT expansion (south west London) Communications and Engagement Action plan</dc:title>
  <dc:creator>Rose, David</dc:creator>
  <cp:lastModifiedBy>Amelia Old</cp:lastModifiedBy>
  <cp:revision>15</cp:revision>
  <cp:lastPrinted>2021-12-06T20:07:08Z</cp:lastPrinted>
  <dcterms:created xsi:type="dcterms:W3CDTF">2021-09-27T11:53:35Z</dcterms:created>
  <dcterms:modified xsi:type="dcterms:W3CDTF">2021-12-07T09:23:03Z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2021-06-18T00:00:00Z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2021-09-27T00:00:00Z</vt:filetime>
  </property>
  <property fmtid="{D5CDD505-2E9C-101B-9397-08002B2CF9AE}" pid="5" name="ContentTypeId">
    <vt:lpwstr>0x01010036361F09B21A804F824D0804817B9451</vt:lpwstr>
  </property>
</Properties>
</file>